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18" r:id="rId2"/>
  </p:sldMasterIdLst>
  <p:notesMasterIdLst>
    <p:notesMasterId r:id="rId26"/>
  </p:notesMasterIdLst>
  <p:sldIdLst>
    <p:sldId id="256" r:id="rId3"/>
    <p:sldId id="270" r:id="rId4"/>
    <p:sldId id="276" r:id="rId5"/>
    <p:sldId id="257" r:id="rId6"/>
    <p:sldId id="258" r:id="rId7"/>
    <p:sldId id="260" r:id="rId8"/>
    <p:sldId id="261" r:id="rId9"/>
    <p:sldId id="269" r:id="rId10"/>
    <p:sldId id="279" r:id="rId11"/>
    <p:sldId id="262" r:id="rId12"/>
    <p:sldId id="268" r:id="rId13"/>
    <p:sldId id="282" r:id="rId14"/>
    <p:sldId id="264" r:id="rId15"/>
    <p:sldId id="265" r:id="rId16"/>
    <p:sldId id="266" r:id="rId17"/>
    <p:sldId id="273" r:id="rId18"/>
    <p:sldId id="263" r:id="rId19"/>
    <p:sldId id="275" r:id="rId20"/>
    <p:sldId id="274" r:id="rId21"/>
    <p:sldId id="267" r:id="rId22"/>
    <p:sldId id="271" r:id="rId23"/>
    <p:sldId id="280" r:id="rId24"/>
    <p:sldId id="281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F68E38"/>
    <a:srgbClr val="C75F09"/>
    <a:srgbClr val="009A46"/>
    <a:srgbClr val="004821"/>
    <a:srgbClr val="F6903C"/>
    <a:srgbClr val="3898B2"/>
    <a:srgbClr val="41A7C3"/>
    <a:srgbClr val="67B9CF"/>
    <a:srgbClr val="00642D"/>
    <a:srgbClr val="007A3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81" autoAdjust="0"/>
    <p:restoredTop sz="90920" autoAdjust="0"/>
  </p:normalViewPr>
  <p:slideViewPr>
    <p:cSldViewPr>
      <p:cViewPr varScale="1">
        <p:scale>
          <a:sx n="105" d="100"/>
          <a:sy n="105" d="100"/>
        </p:scale>
        <p:origin x="-17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800" i="1">
                <a:solidFill>
                  <a:schemeClr val="accent6">
                    <a:lumMod val="75000"/>
                  </a:schemeClr>
                </a:solidFill>
              </a:defRPr>
            </a:pPr>
            <a:r>
              <a:rPr lang="ru-RU" sz="1600" i="1" dirty="0" smtClean="0">
                <a:solidFill>
                  <a:schemeClr val="tx1"/>
                </a:solidFill>
              </a:rPr>
              <a:t>ДОХОДЫ</a:t>
            </a:r>
            <a:r>
              <a:rPr lang="ru-RU" sz="1600" i="1" baseline="0" dirty="0" smtClean="0">
                <a:solidFill>
                  <a:schemeClr val="tx1"/>
                </a:solidFill>
              </a:rPr>
              <a:t> И РАСХОДЫ РАЙОННОГО БЮДЖЕТА </a:t>
            </a:r>
          </a:p>
          <a:p>
            <a:pPr>
              <a:defRPr sz="1800" i="1">
                <a:solidFill>
                  <a:schemeClr val="accent6">
                    <a:lumMod val="75000"/>
                  </a:schemeClr>
                </a:solidFill>
              </a:defRPr>
            </a:pPr>
            <a:r>
              <a:rPr lang="ru-RU" sz="1800" i="1" baseline="0" dirty="0" smtClean="0">
                <a:solidFill>
                  <a:schemeClr val="accent6">
                    <a:lumMod val="75000"/>
                  </a:schemeClr>
                </a:solidFill>
              </a:rPr>
              <a:t>                        </a:t>
            </a:r>
            <a:endParaRPr lang="ru-RU" sz="1800" i="1" dirty="0">
              <a:solidFill>
                <a:schemeClr val="accent6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22648148148148559"/>
          <c:y val="0"/>
        </c:manualLayout>
      </c:layout>
    </c:title>
    <c:view3D>
      <c:rAngAx val="1"/>
    </c:view3D>
    <c:floor>
      <c:spPr>
        <a:noFill/>
        <a:ln w="9525">
          <a:noFill/>
        </a:ln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00642D"/>
            </a:solidFill>
          </c:spPr>
          <c:dLbls>
            <c:dLbl>
              <c:idx val="0"/>
              <c:layout>
                <c:manualLayout>
                  <c:x val="-3.0535214348206496E-2"/>
                  <c:y val="-1.1721086241728433E-2"/>
                </c:manualLayout>
              </c:layout>
              <c:showVal val="1"/>
            </c:dLbl>
            <c:dLbl>
              <c:idx val="1"/>
              <c:layout>
                <c:manualLayout>
                  <c:x val="-2.9166666666666671E-2"/>
                  <c:y val="-8.8351786992491646E-3"/>
                </c:manualLayout>
              </c:layout>
              <c:showVal val="1"/>
            </c:dLbl>
            <c:dLbl>
              <c:idx val="2"/>
              <c:layout>
                <c:manualLayout>
                  <c:x val="-2.2857272828658362E-2"/>
                  <c:y val="-4.7668377095991836E-3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450" b="1" baseline="0">
                    <a:solidFill>
                      <a:srgbClr val="00863D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3409379.2719999999</c:v>
                </c:pt>
                <c:pt idx="1">
                  <c:v>2872317.53</c:v>
                </c:pt>
                <c:pt idx="2">
                  <c:v>2803417.077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67B9CF"/>
            </a:solidFill>
          </c:spPr>
          <c:dLbls>
            <c:dLbl>
              <c:idx val="0"/>
              <c:layout>
                <c:manualLayout>
                  <c:x val="5.5110333238579924E-2"/>
                  <c:y val="-2.8966728929156742E-2"/>
                </c:manualLayout>
              </c:layout>
              <c:showVal val="1"/>
            </c:dLbl>
            <c:dLbl>
              <c:idx val="1"/>
              <c:layout>
                <c:manualLayout>
                  <c:x val="3.6058710229764729E-2"/>
                  <c:y val="-3.3073727376172937E-2"/>
                </c:manualLayout>
              </c:layout>
              <c:numFmt formatCode="#,##0.00" sourceLinked="0"/>
              <c:spPr>
                <a:noFill/>
                <a:ln>
                  <a:solidFill>
                    <a:srgbClr val="41A7C3"/>
                  </a:solidFill>
                </a:ln>
              </c:spPr>
              <c:txPr>
                <a:bodyPr rot="0" vert="horz"/>
                <a:lstStyle/>
                <a:p>
                  <a:pPr>
                    <a:defRPr sz="1450" b="1" baseline="0">
                      <a:solidFill>
                        <a:srgbClr val="00206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5.4863072912343554E-2"/>
                  <c:y val="-1.9752059313967688E-2"/>
                </c:manualLayout>
              </c:layout>
              <c:numFmt formatCode="#,##0.00" sourceLinked="0"/>
              <c:spPr>
                <a:noFill/>
                <a:ln>
                  <a:solidFill>
                    <a:srgbClr val="41A7C3"/>
                  </a:solidFill>
                </a:ln>
              </c:spPr>
              <c:txPr>
                <a:bodyPr rot="0" vert="horz"/>
                <a:lstStyle/>
                <a:p>
                  <a:pPr>
                    <a:defRPr sz="1450" b="1" baseline="0">
                      <a:solidFill>
                        <a:srgbClr val="002060"/>
                      </a:solidFill>
                    </a:defRPr>
                  </a:pPr>
                  <a:endParaRPr lang="ru-RU"/>
                </a:p>
              </c:txPr>
              <c:showVal val="1"/>
            </c:dLbl>
            <c:spPr>
              <a:noFill/>
              <a:ln>
                <a:solidFill>
                  <a:srgbClr val="41A7C3"/>
                </a:solidFill>
              </a:ln>
            </c:spPr>
            <c:txPr>
              <a:bodyPr rot="0" vert="horz"/>
              <a:lstStyle/>
              <a:p>
                <a:pPr>
                  <a:defRPr sz="1450" b="1" baseline="0">
                    <a:solidFill>
                      <a:srgbClr val="00206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3416754.6970000002</c:v>
                </c:pt>
                <c:pt idx="1">
                  <c:v>2819267.53</c:v>
                </c:pt>
                <c:pt idx="2">
                  <c:v>2803417.077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rgbClr val="004821"/>
            </a:solidFill>
          </c:spPr>
          <c:dLbls>
            <c:dLbl>
              <c:idx val="0"/>
              <c:layout>
                <c:manualLayout>
                  <c:x val="4.2008967629046608E-2"/>
                  <c:y val="9.0947606472436368E-2"/>
                </c:manualLayout>
              </c:layout>
              <c:numFmt formatCode="#,##0.00" sourceLinked="0"/>
              <c:spPr/>
              <c:txPr>
                <a:bodyPr rot="0" vert="horz"/>
                <a:lstStyle/>
                <a:p>
                  <a:pPr>
                    <a:defRPr sz="1450" b="1" baseline="0">
                      <a:solidFill>
                        <a:srgbClr val="C00000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4.6813538932633729E-2"/>
                  <c:y val="-1.4318046818529863E-2"/>
                </c:manualLayout>
              </c:layout>
              <c:showVal val="1"/>
            </c:dLbl>
            <c:dLbl>
              <c:idx val="2"/>
              <c:layout>
                <c:manualLayout>
                  <c:x val="3.0709864391951003E-2"/>
                  <c:y val="-1.5496740165031381E-2"/>
                </c:manualLayout>
              </c:layout>
              <c:showVal val="1"/>
            </c:dLbl>
            <c:numFmt formatCode="#,##0.00" sourceLinked="0"/>
            <c:txPr>
              <a:bodyPr rot="0" vert="horz"/>
              <a:lstStyle/>
              <a:p>
                <a:pPr>
                  <a:defRPr sz="1600" b="1" baseline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-7375.4</c:v>
                </c:pt>
                <c:pt idx="1">
                  <c:v>53050</c:v>
                </c:pt>
                <c:pt idx="2" formatCode="General">
                  <c:v>0</c:v>
                </c:pt>
              </c:numCache>
            </c:numRef>
          </c:val>
        </c:ser>
        <c:shape val="box"/>
        <c:axId val="58273152"/>
        <c:axId val="58287232"/>
        <c:axId val="0"/>
      </c:bar3DChart>
      <c:catAx>
        <c:axId val="58273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b="1" baseline="0">
                <a:solidFill>
                  <a:srgbClr val="00863D"/>
                </a:solidFill>
              </a:defRPr>
            </a:pPr>
            <a:endParaRPr lang="ru-RU"/>
          </a:p>
        </c:txPr>
        <c:crossAx val="58287232"/>
        <c:crosses val="autoZero"/>
        <c:auto val="1"/>
        <c:lblAlgn val="ctr"/>
        <c:lblOffset val="100"/>
      </c:catAx>
      <c:valAx>
        <c:axId val="58287232"/>
        <c:scaling>
          <c:orientation val="minMax"/>
          <c:min val="-500000"/>
        </c:scaling>
        <c:delete val="1"/>
        <c:axPos val="l"/>
        <c:numFmt formatCode="#,##0.00" sourceLinked="1"/>
        <c:tickLblPos val="none"/>
        <c:crossAx val="582731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770723972003499"/>
          <c:y val="0.25899514066312984"/>
          <c:w val="0.12676312335958007"/>
          <c:h val="0.46586745246223099"/>
        </c:manualLayout>
      </c:layout>
      <c:spPr>
        <a:solidFill>
          <a:srgbClr val="1F497D">
            <a:lumMod val="20000"/>
            <a:lumOff val="80000"/>
            <a:alpha val="0"/>
          </a:srgbClr>
        </a:solidFill>
      </c:spPr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autoTitleDeleted val="1"/>
    <c:plotArea>
      <c:layout>
        <c:manualLayout>
          <c:layoutTarget val="inner"/>
          <c:xMode val="edge"/>
          <c:yMode val="edge"/>
          <c:x val="0.46527899290366842"/>
          <c:y val="2.2448261287156011E-2"/>
          <c:w val="0.47840539029843498"/>
          <c:h val="0.85716829766394464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863D"/>
            </a:solidFill>
          </c:spPr>
          <c:dLbls>
            <c:dLbl>
              <c:idx val="0"/>
              <c:layout>
                <c:manualLayout>
                  <c:x val="5.8477690288714114E-3"/>
                  <c:y val="8.4180979826834704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12,49%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1"/>
              <c:layout>
                <c:manualLayout>
                  <c:x val="5.9251968503937014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6,27%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2"/>
              <c:layout>
                <c:manualLayout>
                  <c:x val="6.725503062117237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11,72%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3"/>
              <c:layout>
                <c:manualLayout>
                  <c:x val="1.0694116360454939E-2"/>
                  <c:y val="-8.4180979826834167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9,91%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4"/>
              <c:layout>
                <c:manualLayout>
                  <c:x val="7.0991907261592404E-3"/>
                  <c:y val="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8,06%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5"/>
              <c:layout>
                <c:manualLayout>
                  <c:x val="1.302384076990378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51,55%</a:t>
                    </a:r>
                    <a:endParaRPr lang="en-US" dirty="0"/>
                  </a:p>
                </c:rich>
              </c:tx>
              <c:dLblPos val="outEnd"/>
              <c:showVal val="1"/>
            </c:dLbl>
            <c:dLbl>
              <c:idx val="6"/>
              <c:layout>
                <c:manualLayout>
                  <c:x val="2.1520122484689412E-3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54</a:t>
                    </a:r>
                    <a:r>
                      <a:rPr lang="en-US" dirty="0" smtClean="0"/>
                      <a:t>,</a:t>
                    </a:r>
                    <a:r>
                      <a:rPr lang="ru-RU" dirty="0" smtClean="0"/>
                      <a:t>1%</a:t>
                    </a:r>
                    <a:endParaRPr lang="en-US" dirty="0"/>
                  </a:p>
                </c:rich>
              </c:tx>
              <c:dLblPos val="outEnd"/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ctr"/>
            <c:showVal val="1"/>
          </c:dLbls>
          <c:cat>
            <c:strRef>
              <c:f>Лист1!$A$2:$A$7</c:f>
              <c:strCache>
                <c:ptCount val="6"/>
                <c:pt idx="0">
                  <c:v>прочие расходы</c:v>
                </c:pt>
                <c:pt idx="1">
                  <c:v>межбюджетные трансферты бюджетам поселений</c:v>
                </c:pt>
                <c:pt idx="2">
                  <c:v>капитальгый ремонт тепловых сетей</c:v>
                </c:pt>
                <c:pt idx="3">
                  <c:v>компенсация расходов за комунальные услуги и пассажирские перевозки</c:v>
                </c:pt>
                <c:pt idx="4">
                  <c:v>оплата комунальных услуг</c:v>
                </c:pt>
                <c:pt idx="5">
                  <c:v>ФОТ (с начислениями)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12.49</c:v>
                </c:pt>
                <c:pt idx="1">
                  <c:v>6.2700000000000014</c:v>
                </c:pt>
                <c:pt idx="2">
                  <c:v>11.72</c:v>
                </c:pt>
                <c:pt idx="3">
                  <c:v>9.91</c:v>
                </c:pt>
                <c:pt idx="4">
                  <c:v>8.06</c:v>
                </c:pt>
                <c:pt idx="5">
                  <c:v>51.55</c:v>
                </c:pt>
              </c:numCache>
            </c:numRef>
          </c:val>
        </c:ser>
        <c:dLbls>
          <c:showVal val="1"/>
        </c:dLbls>
        <c:axId val="127075456"/>
        <c:axId val="127076992"/>
      </c:barChart>
      <c:catAx>
        <c:axId val="12707545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27076992"/>
        <c:crosses val="autoZero"/>
        <c:auto val="1"/>
        <c:lblAlgn val="ctr"/>
        <c:lblOffset val="100"/>
      </c:catAx>
      <c:valAx>
        <c:axId val="127076992"/>
        <c:scaling>
          <c:orientation val="minMax"/>
          <c:max val="100"/>
          <c:min val="0"/>
        </c:scaling>
        <c:delete val="1"/>
        <c:axPos val="b"/>
        <c:numFmt formatCode="0.00" sourceLinked="1"/>
        <c:tickLblPos val="none"/>
        <c:crossAx val="127075456"/>
        <c:crosses val="autoZero"/>
        <c:crossBetween val="between"/>
        <c:minorUnit val="0.1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8"/>
  <c:chart>
    <c:autoTitleDeleted val="1"/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68E38"/>
            </a:solidFill>
          </c:spPr>
          <c:dLbls>
            <c:dLbl>
              <c:idx val="0"/>
              <c:layout>
                <c:manualLayout>
                  <c:x val="1.2750132102746704E-2"/>
                  <c:y val="4.5805893379028623E-3"/>
                </c:manualLayout>
              </c:layout>
              <c:showVal val="1"/>
            </c:dLbl>
            <c:dLbl>
              <c:idx val="1"/>
              <c:layout>
                <c:manualLayout>
                  <c:x val="1.4166813447496282E-2"/>
                  <c:y val="-6.870884006854293E-3"/>
                </c:manualLayout>
              </c:layout>
              <c:showVal val="1"/>
            </c:dLbl>
            <c:dLbl>
              <c:idx val="2"/>
              <c:layout>
                <c:manualLayout>
                  <c:x val="4.2500440342488873E-3"/>
                  <c:y val="-6.8708840068542089E-3"/>
                </c:manualLayout>
              </c:layout>
              <c:showVal val="1"/>
            </c:dLbl>
            <c:dLbl>
              <c:idx val="3"/>
              <c:layout>
                <c:manualLayout>
                  <c:x val="1.27501321027466E-2"/>
                  <c:y val="-6.870884006854293E-3"/>
                </c:manualLayout>
              </c:layout>
              <c:showVal val="1"/>
            </c:dLbl>
            <c:dLbl>
              <c:idx val="4"/>
              <c:layout>
                <c:manualLayout>
                  <c:x val="9.9167694132474039E-3"/>
                  <c:y val="2.2902946689514342E-3"/>
                </c:manualLayout>
              </c:layout>
              <c:showVal val="1"/>
            </c:dLbl>
            <c:dLbl>
              <c:idx val="5"/>
              <c:layout>
                <c:manualLayout>
                  <c:x val="8.5000880684977728E-3"/>
                  <c:y val="2.2902946689514342E-3"/>
                </c:manualLayout>
              </c:layout>
              <c:showVal val="1"/>
            </c:dLbl>
            <c:dLbl>
              <c:idx val="6"/>
              <c:layout>
                <c:manualLayout>
                  <c:x val="8.5000880684977208E-3"/>
                  <c:y val="-9.1611786758057229E-3"/>
                </c:manualLayout>
              </c:layout>
              <c:showVal val="1"/>
            </c:dLbl>
            <c:dLbl>
              <c:idx val="7"/>
              <c:layout>
                <c:manualLayout>
                  <c:x val="1.2750132102746656E-2"/>
                  <c:y val="2.2902946689514342E-3"/>
                </c:manualLayout>
              </c:layout>
              <c:showVal val="1"/>
            </c:dLbl>
            <c:dLbl>
              <c:idx val="8"/>
              <c:layout>
                <c:manualLayout>
                  <c:x val="5.6667253789985115E-3"/>
                  <c:y val="2.2902946689514342E-3"/>
                </c:manualLayout>
              </c:layout>
              <c:showVal val="1"/>
            </c:dLbl>
            <c:dLbl>
              <c:idx val="9"/>
              <c:layout>
                <c:manualLayout>
                  <c:x val="1.2750132102746656E-2"/>
                  <c:y val="-9.1611786758057229E-3"/>
                </c:manualLayout>
              </c:layout>
              <c:showVal val="1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Лист1!$A$2:$A$11</c:f>
              <c:strCache>
                <c:ptCount val="10"/>
                <c:pt idx="0">
                  <c:v>Богучанский районный Совет депутатов</c:v>
                </c:pt>
                <c:pt idx="1">
                  <c:v>Контрольно-счетная комиссия</c:v>
                </c:pt>
                <c:pt idx="2">
                  <c:v>Администрация Богучанского района</c:v>
                </c:pt>
                <c:pt idx="3">
                  <c:v>МКУ "Централизованная бухгалтерия"</c:v>
                </c:pt>
                <c:pt idx="4">
                  <c:v>МКУ "МС Заказчика"</c:v>
                </c:pt>
                <c:pt idx="5">
                  <c:v>Управление культуры</c:v>
                </c:pt>
                <c:pt idx="6">
                  <c:v>Управление муниципальной собственностью</c:v>
                </c:pt>
                <c:pt idx="7">
                  <c:v>Управление образования</c:v>
                </c:pt>
                <c:pt idx="8">
                  <c:v>МКУ "МПЧ №1"</c:v>
                </c:pt>
                <c:pt idx="9">
                  <c:v>Финансовое управление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0.24000000000000005</c:v>
                </c:pt>
                <c:pt idx="1">
                  <c:v>8.0000000000000029E-2</c:v>
                </c:pt>
                <c:pt idx="2">
                  <c:v>25.7</c:v>
                </c:pt>
                <c:pt idx="3">
                  <c:v>0.3000000000000001</c:v>
                </c:pt>
                <c:pt idx="4">
                  <c:v>0.53</c:v>
                </c:pt>
                <c:pt idx="5">
                  <c:v>11.29</c:v>
                </c:pt>
                <c:pt idx="6">
                  <c:v>0.70000000000000018</c:v>
                </c:pt>
                <c:pt idx="7">
                  <c:v>50.39</c:v>
                </c:pt>
                <c:pt idx="8">
                  <c:v>0.9700000000000002</c:v>
                </c:pt>
                <c:pt idx="9">
                  <c:v>9.83</c:v>
                </c:pt>
              </c:numCache>
            </c:numRef>
          </c:val>
        </c:ser>
        <c:shape val="box"/>
        <c:axId val="127167104"/>
        <c:axId val="127177088"/>
        <c:axId val="0"/>
      </c:bar3DChart>
      <c:catAx>
        <c:axId val="127167104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7177088"/>
        <c:crosses val="autoZero"/>
        <c:auto val="1"/>
        <c:lblAlgn val="ctr"/>
        <c:lblOffset val="100"/>
      </c:catAx>
      <c:valAx>
        <c:axId val="127177088"/>
        <c:scaling>
          <c:orientation val="minMax"/>
        </c:scaling>
        <c:delete val="1"/>
        <c:axPos val="b"/>
        <c:numFmt formatCode="General" sourceLinked="1"/>
        <c:tickLblPos val="none"/>
        <c:crossAx val="1271671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1"/>
  <c:chart>
    <c:autoTitleDeleted val="1"/>
    <c:plotArea>
      <c:layout>
        <c:manualLayout>
          <c:layoutTarget val="inner"/>
          <c:xMode val="edge"/>
          <c:yMode val="edge"/>
          <c:x val="5.0548021775055865E-2"/>
          <c:y val="3.2042052145721214E-2"/>
          <c:w val="0.9460635996889275"/>
          <c:h val="0.44543461430708131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solidFill>
                <a:srgbClr val="004821"/>
              </a:solidFill>
            </a:ln>
          </c:spPr>
          <c:marker>
            <c:spPr>
              <a:solidFill>
                <a:srgbClr val="00863D"/>
              </a:solidFill>
            </c:spPr>
          </c:marker>
          <c:dLbls>
            <c:dLbl>
              <c:idx val="0"/>
              <c:layout>
                <c:manualLayout>
                  <c:x val="4.6296296296296901E-3"/>
                  <c:y val="-2.6581753893424612E-2"/>
                </c:manualLayout>
              </c:layout>
              <c:showVal val="1"/>
            </c:dLbl>
            <c:dLbl>
              <c:idx val="1"/>
              <c:layout>
                <c:manualLayout>
                  <c:x val="-9.1049382716049565E-2"/>
                  <c:y val="2.7760839564812751E-2"/>
                </c:manualLayout>
              </c:layout>
              <c:showVal val="1"/>
            </c:dLbl>
            <c:dLbl>
              <c:idx val="2"/>
              <c:layout>
                <c:manualLayout>
                  <c:x val="-2.9320987654320993E-2"/>
                  <c:y val="-2.4967457263563201E-2"/>
                </c:manualLayout>
              </c:layout>
              <c:showVal val="1"/>
            </c:dLbl>
            <c:dLbl>
              <c:idx val="3"/>
              <c:layout>
                <c:manualLayout>
                  <c:x val="-2.1604938271605059E-2"/>
                  <c:y val="-3.9427508557092206E-2"/>
                </c:manualLayout>
              </c:layout>
              <c:showVal val="1"/>
            </c:dLbl>
            <c:dLbl>
              <c:idx val="4"/>
              <c:layout>
                <c:manualLayout>
                  <c:x val="-6.4814814814815117E-2"/>
                  <c:y val="3.3227192366780761E-2"/>
                </c:manualLayout>
              </c:layout>
              <c:showVal val="1"/>
            </c:dLbl>
            <c:dLbl>
              <c:idx val="5"/>
              <c:layout>
                <c:manualLayout>
                  <c:x val="-3.8580368426168965E-2"/>
                  <c:y val="-2.7626175280359488E-2"/>
                </c:manualLayout>
              </c:layout>
              <c:showVal val="1"/>
            </c:dLbl>
            <c:dLbl>
              <c:idx val="6"/>
              <c:layout>
                <c:manualLayout>
                  <c:x val="-7.716170895304757E-3"/>
                  <c:y val="-2.7023990739057677E-2"/>
                </c:manualLayout>
              </c:layout>
              <c:showVal val="1"/>
            </c:dLbl>
            <c:dLbl>
              <c:idx val="7"/>
              <c:layout>
                <c:manualLayout>
                  <c:x val="-7.5617283950617273E-2"/>
                  <c:y val="-1.4030795145262197E-2"/>
                </c:manualLayout>
              </c:layout>
              <c:showVal val="1"/>
            </c:dLbl>
            <c:dLbl>
              <c:idx val="8"/>
              <c:layout>
                <c:manualLayout>
                  <c:x val="-5.8641975308641965E-2"/>
                  <c:y val="-2.4374867203655254E-2"/>
                </c:manualLayout>
              </c:layout>
              <c:showVal val="1"/>
            </c:dLbl>
            <c:dLbl>
              <c:idx val="9"/>
              <c:layout>
                <c:manualLayout>
                  <c:x val="-9.2592592592595242E-3"/>
                  <c:y val="-2.6581753893424612E-2"/>
                </c:manualLayout>
              </c:layout>
              <c:showVal val="1"/>
            </c:dLbl>
            <c:dLbl>
              <c:idx val="10"/>
              <c:layout>
                <c:manualLayout>
                  <c:x val="-4.6296296296296311E-3"/>
                  <c:y val="-2.6581772369358936E-2"/>
                </c:manualLayout>
              </c:layout>
              <c:showVal val="1"/>
            </c:dLbl>
            <c:dLbl>
              <c:idx val="11"/>
              <c:layout>
                <c:manualLayout>
                  <c:x val="-0.125"/>
                  <c:y val="-1.9934715659693871E-2"/>
                </c:manualLayout>
              </c:layout>
              <c:showVal val="1"/>
            </c:dLbl>
            <c:dLbl>
              <c:idx val="12"/>
              <c:layout>
                <c:manualLayout>
                  <c:x val="0"/>
                  <c:y val="-3.1016341669600267E-2"/>
                </c:manualLayout>
              </c:layout>
              <c:showVal val="1"/>
            </c:dLbl>
            <c:dLbl>
              <c:idx val="13"/>
              <c:layout>
                <c:manualLayout>
                  <c:x val="-4.012357830271205E-2"/>
                  <c:y val="-2.4369982740400198E-2"/>
                </c:manualLayout>
              </c:layout>
              <c:showVal val="1"/>
            </c:dLbl>
            <c:numFmt formatCode="#,##0.0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strRef>
              <c:f>Лист1!$A$2:$A$15</c:f>
              <c:strCache>
                <c:ptCount val="14"/>
                <c:pt idx="0">
                  <c:v>01.01.2017</c:v>
                </c:pt>
                <c:pt idx="1">
                  <c:v>01.10.2017</c:v>
                </c:pt>
                <c:pt idx="2">
                  <c:v>01.01.2018</c:v>
                </c:pt>
                <c:pt idx="3">
                  <c:v>01.03.2018</c:v>
                </c:pt>
                <c:pt idx="4">
                  <c:v>01.12.2018</c:v>
                </c:pt>
                <c:pt idx="5">
                  <c:v>01.01.2019</c:v>
                </c:pt>
                <c:pt idx="6">
                  <c:v>01.01.2020</c:v>
                </c:pt>
                <c:pt idx="7">
                  <c:v>01.01.2021</c:v>
                </c:pt>
                <c:pt idx="8">
                  <c:v>01.01.2022</c:v>
                </c:pt>
                <c:pt idx="9">
                  <c:v>01.01.2023</c:v>
                </c:pt>
                <c:pt idx="10">
                  <c:v>01.03.2023</c:v>
                </c:pt>
                <c:pt idx="11">
                  <c:v>01.01.2024 (прогноз)</c:v>
                </c:pt>
                <c:pt idx="12">
                  <c:v>01.01.2025 (прогноз)</c:v>
                </c:pt>
                <c:pt idx="13">
                  <c:v>01.01.2026 (прогноз)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103000</c:v>
                </c:pt>
                <c:pt idx="1">
                  <c:v>33000</c:v>
                </c:pt>
                <c:pt idx="2">
                  <c:v>55000</c:v>
                </c:pt>
                <c:pt idx="3">
                  <c:v>22000</c:v>
                </c:pt>
                <c:pt idx="4">
                  <c:v>22000</c:v>
                </c:pt>
                <c:pt idx="5">
                  <c:v>38000</c:v>
                </c:pt>
                <c:pt idx="6">
                  <c:v>22000</c:v>
                </c:pt>
                <c:pt idx="7">
                  <c:v>0</c:v>
                </c:pt>
                <c:pt idx="8">
                  <c:v>0</c:v>
                </c:pt>
                <c:pt idx="9">
                  <c:v>16200</c:v>
                </c:pt>
                <c:pt idx="10">
                  <c:v>0</c:v>
                </c:pt>
                <c:pt idx="11">
                  <c:v>53050</c:v>
                </c:pt>
                <c:pt idx="12">
                  <c:v>53050</c:v>
                </c:pt>
                <c:pt idx="13">
                  <c:v>0</c:v>
                </c:pt>
              </c:numCache>
            </c:numRef>
          </c:val>
        </c:ser>
        <c:marker val="1"/>
        <c:axId val="127192064"/>
        <c:axId val="126928384"/>
      </c:lineChart>
      <c:catAx>
        <c:axId val="127192064"/>
        <c:scaling>
          <c:orientation val="minMax"/>
        </c:scaling>
        <c:axPos val="b"/>
        <c:numFmt formatCode="dd/mm/yyyy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6928384"/>
        <c:crosses val="autoZero"/>
        <c:auto val="1"/>
        <c:lblAlgn val="ctr"/>
        <c:lblOffset val="100"/>
        <c:tickLblSkip val="1"/>
      </c:catAx>
      <c:valAx>
        <c:axId val="126928384"/>
        <c:scaling>
          <c:orientation val="minMax"/>
        </c:scaling>
        <c:delete val="1"/>
        <c:axPos val="l"/>
        <c:numFmt formatCode="General" sourceLinked="1"/>
        <c:tickLblPos val="none"/>
        <c:crossAx val="127192064"/>
        <c:crosses val="autoZero"/>
        <c:crossBetween val="midCat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6.0374660222264773E-2"/>
          <c:y val="3.8630256360404402E-2"/>
          <c:w val="0.74185553788958714"/>
          <c:h val="0.87119721439402265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первоначальный план 2023</c:v>
                </c:pt>
              </c:strCache>
            </c:strRef>
          </c:tx>
          <c:spPr>
            <a:solidFill>
              <a:srgbClr val="3898B2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dLbls>
            <c:dLbl>
              <c:idx val="0"/>
              <c:layout>
                <c:manualLayout>
                  <c:x val="-3.0236477140905851E-2"/>
                  <c:y val="-2.5958515431907282E-3"/>
                </c:manualLayout>
              </c:layout>
              <c:showVal val="1"/>
            </c:dLbl>
            <c:dLbl>
              <c:idx val="1"/>
              <c:layout>
                <c:manualLayout>
                  <c:x val="-2.4477148161685797E-2"/>
                  <c:y val="-2.5195613185836495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2832495.6</c:v>
                </c:pt>
                <c:pt idx="1">
                  <c:v>2849318.2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уточненный план 2023</c:v>
                </c:pt>
              </c:strCache>
            </c:strRef>
          </c:tx>
          <c:spPr>
            <a:solidFill>
              <a:srgbClr val="F6903C"/>
            </a:solidFill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dLbls>
            <c:dLbl>
              <c:idx val="0"/>
              <c:layout>
                <c:manualLayout>
                  <c:x val="-4.3194967344151363E-3"/>
                  <c:y val="1.6033572027350503E-2"/>
                </c:manualLayout>
              </c:layout>
              <c:showVal val="1"/>
            </c:dLbl>
            <c:dLbl>
              <c:idx val="1"/>
              <c:layout>
                <c:manualLayout>
                  <c:x val="1.43983224480504E-3"/>
                  <c:y val="1.2597608202263241E-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Лист1!$C$2:$C$3</c:f>
              <c:numCache>
                <c:formatCode>#,##0.00</c:formatCode>
                <c:ptCount val="2"/>
                <c:pt idx="0">
                  <c:v>3294790</c:v>
                </c:pt>
                <c:pt idx="1">
                  <c:v>3397724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</c:v>
                </c:pt>
              </c:strCache>
            </c:strRef>
          </c:tx>
          <c:spPr>
            <a:effectLst>
              <a:innerShdw blurRad="63500" dist="50800">
                <a:prstClr val="black">
                  <a:alpha val="50000"/>
                </a:prstClr>
              </a:innerShdw>
            </a:effectLst>
          </c:spPr>
          <c:dLbls>
            <c:dLbl>
              <c:idx val="0"/>
              <c:layout>
                <c:manualLayout>
                  <c:x val="3.5995806120126012E-2"/>
                  <c:y val="9.1620411584860239E-3"/>
                </c:manualLayout>
              </c:layout>
              <c:showVal val="1"/>
            </c:dLbl>
            <c:dLbl>
              <c:idx val="1"/>
              <c:layout>
                <c:manualLayout>
                  <c:x val="2.4477148161685797E-2"/>
                  <c:y val="-1.0078245274334598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доходы</c:v>
                </c:pt>
                <c:pt idx="1">
                  <c:v>расходы</c:v>
                </c:pt>
              </c:strCache>
            </c:strRef>
          </c:cat>
          <c:val>
            <c:numRef>
              <c:f>Лист1!$D$2:$D$3</c:f>
              <c:numCache>
                <c:formatCode>#,##0.00</c:formatCode>
                <c:ptCount val="2"/>
                <c:pt idx="0">
                  <c:v>3409379.3</c:v>
                </c:pt>
                <c:pt idx="1">
                  <c:v>3416754.7</c:v>
                </c:pt>
              </c:numCache>
            </c:numRef>
          </c:val>
        </c:ser>
        <c:overlap val="-26"/>
        <c:axId val="53204864"/>
        <c:axId val="53206400"/>
      </c:barChart>
      <c:catAx>
        <c:axId val="53204864"/>
        <c:scaling>
          <c:orientation val="minMax"/>
        </c:scaling>
        <c:axPos val="b"/>
        <c:tickLblPos val="nextTo"/>
        <c:crossAx val="53206400"/>
        <c:crosses val="autoZero"/>
        <c:auto val="1"/>
        <c:lblAlgn val="ctr"/>
        <c:lblOffset val="100"/>
      </c:catAx>
      <c:valAx>
        <c:axId val="53206400"/>
        <c:scaling>
          <c:orientation val="minMax"/>
        </c:scaling>
        <c:delete val="1"/>
        <c:axPos val="l"/>
        <c:numFmt formatCode="#,##0.00" sourceLinked="1"/>
        <c:tickLblPos val="none"/>
        <c:crossAx val="53204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633966526961352"/>
          <c:y val="0.27298139312082326"/>
          <c:w val="0.21222050248558125"/>
          <c:h val="0.50937359773877944"/>
        </c:manualLayout>
      </c:layout>
      <c:overlay val="1"/>
      <c:spPr>
        <a:solidFill>
          <a:srgbClr val="1F497D">
            <a:lumMod val="20000"/>
            <a:lumOff val="80000"/>
            <a:alpha val="0"/>
          </a:srgbClr>
        </a:solidFill>
      </c:spPr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0555555555555582E-2"/>
          <c:y val="2.621705696364068E-2"/>
          <c:w val="0.969444444444446"/>
          <c:h val="0.88753670763308579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Lbls>
            <c:numFmt formatCode="#,##0.0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773777.9</c:v>
                </c:pt>
                <c:pt idx="1">
                  <c:v>798583.1</c:v>
                </c:pt>
                <c:pt idx="2">
                  <c:v>812551.7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ФФП</c:v>
                </c:pt>
              </c:strCache>
            </c:strRef>
          </c:tx>
          <c:spPr>
            <a:solidFill>
              <a:srgbClr val="F79646">
                <a:lumMod val="60000"/>
                <a:lumOff val="40000"/>
              </a:srgbClr>
            </a:solidFill>
          </c:spPr>
          <c:dLbls>
            <c:numFmt formatCode="#,##0.0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Лист1!$C$2:$C$4</c:f>
              <c:numCache>
                <c:formatCode>#,##0.00</c:formatCode>
                <c:ptCount val="3"/>
                <c:pt idx="0">
                  <c:v>896615.4</c:v>
                </c:pt>
                <c:pt idx="1">
                  <c:v>717292.3</c:v>
                </c:pt>
                <c:pt idx="2">
                  <c:v>717292.3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Целевые средства</c:v>
                </c:pt>
              </c:strCache>
            </c:strRef>
          </c:tx>
          <c:spPr>
            <a:solidFill>
              <a:srgbClr val="F79646">
                <a:lumMod val="40000"/>
                <a:lumOff val="60000"/>
                <a:alpha val="97000"/>
              </a:srgbClr>
            </a:solidFill>
          </c:spPr>
          <c:dLbls>
            <c:numFmt formatCode="#,##0.00" sourceLinked="0"/>
            <c:spPr>
              <a:noFill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2024 год</c:v>
                </c:pt>
                <c:pt idx="1">
                  <c:v>2025 год</c:v>
                </c:pt>
                <c:pt idx="2">
                  <c:v>2026 год</c:v>
                </c:pt>
              </c:strCache>
            </c:strRef>
          </c:cat>
          <c:val>
            <c:numRef>
              <c:f>Лист1!$D$2:$D$4</c:f>
              <c:numCache>
                <c:formatCode>#,##0.00</c:formatCode>
                <c:ptCount val="3"/>
                <c:pt idx="0">
                  <c:v>1738986</c:v>
                </c:pt>
                <c:pt idx="1">
                  <c:v>1356442.1</c:v>
                </c:pt>
                <c:pt idx="2">
                  <c:v>1273573.1000000001</c:v>
                </c:pt>
              </c:numCache>
            </c:numRef>
          </c:val>
        </c:ser>
        <c:shape val="box"/>
        <c:axId val="81308288"/>
        <c:axId val="81314176"/>
        <c:axId val="0"/>
      </c:bar3DChart>
      <c:catAx>
        <c:axId val="81308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81314176"/>
        <c:crosses val="autoZero"/>
        <c:auto val="1"/>
        <c:lblAlgn val="ctr"/>
        <c:lblOffset val="100"/>
      </c:catAx>
      <c:valAx>
        <c:axId val="81314176"/>
        <c:scaling>
          <c:orientation val="minMax"/>
        </c:scaling>
        <c:delete val="1"/>
        <c:axPos val="l"/>
        <c:numFmt formatCode="0%" sourceLinked="1"/>
        <c:tickLblPos val="none"/>
        <c:crossAx val="813082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432098765432267E-3"/>
          <c:y val="3.6478424591628346E-2"/>
          <c:w val="0.6198827403519005"/>
          <c:h val="0.9382672814603205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1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7"/>
            <c:explosion val="21"/>
            <c:spPr>
              <a:solidFill>
                <a:srgbClr val="FFC000"/>
              </a:solidFill>
            </c:spPr>
          </c:dPt>
          <c:dPt>
            <c:idx val="8"/>
            <c:spPr>
              <a:solidFill>
                <a:srgbClr val="00863D"/>
              </a:solidFill>
            </c:spPr>
          </c:dPt>
          <c:dLbls>
            <c:dLbl>
              <c:idx val="0"/>
              <c:layout>
                <c:manualLayout>
                  <c:x val="-2.2079080392728691E-2"/>
                  <c:y val="-3.4317116600378755E-2"/>
                </c:manualLayout>
              </c:layout>
              <c:dLblPos val="bestFit"/>
              <c:showVal val="1"/>
            </c:dLbl>
            <c:dLbl>
              <c:idx val="1"/>
              <c:layout>
                <c:manualLayout>
                  <c:x val="-5.2063405268785883E-2"/>
                  <c:y val="-4.3900270505967461E-2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3.6644551375522513E-3"/>
                  <c:y val="-6.4243786349998902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4.266890249829882E-2"/>
                  <c:y val="-5.3891072463473529E-2"/>
                </c:manualLayout>
              </c:layout>
              <c:dLblPos val="bestFit"/>
              <c:showVal val="1"/>
            </c:dLbl>
            <c:dLbl>
              <c:idx val="4"/>
              <c:layout>
                <c:manualLayout>
                  <c:x val="5.6397030232332106E-2"/>
                  <c:y val="-1.5690141523472464E-2"/>
                </c:manualLayout>
              </c:layout>
              <c:dLblPos val="bestFit"/>
              <c:showVal val="1"/>
            </c:dLbl>
            <c:dLbl>
              <c:idx val="5"/>
              <c:layout>
                <c:manualLayout>
                  <c:x val="3.5618620589093042E-2"/>
                  <c:y val="1.0237379315739002E-2"/>
                </c:manualLayout>
              </c:layout>
              <c:dLblPos val="bestFit"/>
              <c:showVal val="1"/>
            </c:dLbl>
            <c:dLbl>
              <c:idx val="6"/>
              <c:layout>
                <c:manualLayout>
                  <c:x val="2.1701419267036066E-2"/>
                  <c:y val="6.1670853252666885E-2"/>
                </c:manualLayout>
              </c:layout>
              <c:dLblPos val="bestFit"/>
              <c:showVal val="1"/>
            </c:dLbl>
            <c:dLbl>
              <c:idx val="7"/>
              <c:layout>
                <c:manualLayout>
                  <c:x val="6.1454505686788945E-2"/>
                  <c:y val="-6.336728780151428E-2"/>
                </c:manualLayout>
              </c:layout>
              <c:dLblPos val="bestFit"/>
              <c:showVal val="1"/>
            </c:dLbl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налоги, взимаемые в связи с применением  УСН</c:v>
                </c:pt>
                <c:pt idx="3">
                  <c:v>налог, взимаемый в связи с применением ПСН</c:v>
                </c:pt>
                <c:pt idx="4">
                  <c:v>налоги от использования муниципального имущества</c:v>
                </c:pt>
                <c:pt idx="5">
                  <c:v>доходы от платных услуг</c:v>
                </c:pt>
                <c:pt idx="6">
                  <c:v>прочие налоговые и неналоговые доходы</c:v>
                </c:pt>
                <c:pt idx="7">
                  <c:v>дотации на выравнивание бюджетной обеспеченности</c:v>
                </c:pt>
                <c:pt idx="8">
                  <c:v>Безвозмездные поступления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17980</c:v>
                </c:pt>
                <c:pt idx="1">
                  <c:v>453141</c:v>
                </c:pt>
                <c:pt idx="2">
                  <c:v>150711</c:v>
                </c:pt>
                <c:pt idx="3">
                  <c:v>23080</c:v>
                </c:pt>
                <c:pt idx="4">
                  <c:v>63444</c:v>
                </c:pt>
                <c:pt idx="5">
                  <c:v>36874</c:v>
                </c:pt>
                <c:pt idx="6">
                  <c:v>28548</c:v>
                </c:pt>
                <c:pt idx="7">
                  <c:v>896615</c:v>
                </c:pt>
                <c:pt idx="8">
                  <c:v>1738986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70717896374066"/>
          <c:y val="0"/>
          <c:w val="0.27138500048605035"/>
          <c:h val="1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plotArea>
      <c:layout>
        <c:manualLayout>
          <c:layoutTarget val="inner"/>
          <c:xMode val="edge"/>
          <c:yMode val="edge"/>
          <c:x val="0"/>
          <c:y val="1.4424168882410385E-2"/>
          <c:w val="0.78388112423447065"/>
          <c:h val="0.80283113956969998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дохы всего</c:v>
                </c:pt>
              </c:strCache>
            </c:strRef>
          </c:tx>
          <c:dLbls>
            <c:dLbl>
              <c:idx val="0"/>
              <c:layout>
                <c:manualLayout>
                  <c:x val="-0.05"/>
                  <c:y val="-4.719741624952546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3055555555555375E-2"/>
                  <c:y val="-2.9808894473384046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1388888888888838E-2"/>
                  <c:y val="-5.2165565328422016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972222222222303E-2"/>
                  <c:y val="-3.7261118091730092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r"/>
            <c:showVal val="1"/>
          </c:dLbls>
          <c:cat>
            <c:strRef>
              <c:f>Лист1!$A$2:$A$6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оценка 2023</c:v>
                </c:pt>
                <c:pt idx="4">
                  <c:v>прогноз 2024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550460</c:v>
                </c:pt>
                <c:pt idx="1">
                  <c:v>711622.9</c:v>
                </c:pt>
                <c:pt idx="2">
                  <c:v>648227</c:v>
                </c:pt>
                <c:pt idx="3">
                  <c:v>656350</c:v>
                </c:pt>
                <c:pt idx="4">
                  <c:v>773778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налог надоходы физических лиц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pPr>
              <a:solidFill>
                <a:srgbClr val="7030A0"/>
              </a:solidFill>
              <a:ln>
                <a:solidFill>
                  <a:srgbClr val="FFFF00"/>
                </a:solidFill>
              </a:ln>
            </c:spPr>
          </c:marker>
          <c:dLbls>
            <c:dLbl>
              <c:idx val="0"/>
              <c:layout>
                <c:manualLayout>
                  <c:x val="-4.1666666666666664E-2"/>
                  <c:y val="-3.726111809173009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4.3055555555555375E-2"/>
                  <c:y val="-3.9745192631178795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1388888888888838E-2"/>
                  <c:y val="-5.7133714407319423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4.4444444444444502E-2"/>
                  <c:y val="-3.9745192631178698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rgbClr val="7030A0"/>
                    </a:solidFill>
                  </a:defRPr>
                </a:pPr>
                <a:endParaRPr lang="ru-RU"/>
              </a:p>
            </c:txPr>
            <c:dLblPos val="r"/>
            <c:showVal val="1"/>
          </c:dLbls>
          <c:cat>
            <c:strRef>
              <c:f>Лист1!$A$2:$A$6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оценка 2023</c:v>
                </c:pt>
                <c:pt idx="4">
                  <c:v>прогноз 2024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338786</c:v>
                </c:pt>
                <c:pt idx="1">
                  <c:v>327257.09999999998</c:v>
                </c:pt>
                <c:pt idx="2">
                  <c:v>368367</c:v>
                </c:pt>
                <c:pt idx="3">
                  <c:v>400343</c:v>
                </c:pt>
                <c:pt idx="4">
                  <c:v>453141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доходы от использования муниципального имущества</c:v>
                </c:pt>
              </c:strCache>
            </c:strRef>
          </c:tx>
          <c:spPr>
            <a:ln>
              <a:solidFill>
                <a:schemeClr val="accent4">
                  <a:lumMod val="40000"/>
                  <a:lumOff val="60000"/>
                </a:schemeClr>
              </a:solidFill>
            </a:ln>
          </c:spPr>
          <c:marker>
            <c:spPr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1"/>
                </a:solidFill>
              </a:ln>
            </c:spPr>
          </c:marker>
          <c:dLbls>
            <c:dLbl>
              <c:idx val="0"/>
              <c:layout>
                <c:manualLayout>
                  <c:x val="-7.6468832020997371E-2"/>
                  <c:y val="-2.9353879711719807E-3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3.7579943132108475E-2"/>
                  <c:y val="1.4788235840028247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5.2857720909886323E-2"/>
                  <c:y val="-3.173243887181460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1.9524387576552938E-2"/>
                  <c:y val="-2.0655871770279527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0079943132108493E-2"/>
                  <c:y val="-2.5087301058428317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Лист1!$A$2:$A$6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оценка 2023</c:v>
                </c:pt>
                <c:pt idx="4">
                  <c:v>прогноз 2024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49465</c:v>
                </c:pt>
                <c:pt idx="1">
                  <c:v>70347.199999999997</c:v>
                </c:pt>
                <c:pt idx="2">
                  <c:v>58390</c:v>
                </c:pt>
                <c:pt idx="3">
                  <c:v>56975</c:v>
                </c:pt>
                <c:pt idx="4">
                  <c:v>63444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доходы от оказания платных услуг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0"/>
              <c:layout>
                <c:manualLayout>
                  <c:x val="-3.8968941382327212E-2"/>
                  <c:y val="2.1437734781320852E-2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-6.1191054243219571E-2"/>
                  <c:y val="2.5866896282958352E-2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4.2466097987751928E-3"/>
                  <c:y val="1.4786187813696101E-2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5.6354986876640655E-3"/>
                  <c:y val="1.257104165591070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5.6354986876640872E-3"/>
                  <c:y val="1.2571041655910709E-2"/>
                </c:manualLayout>
              </c:layout>
              <c:dLblPos val="r"/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dLblPos val="t"/>
            <c:showVal val="1"/>
          </c:dLbls>
          <c:cat>
            <c:strRef>
              <c:f>Лист1!$A$2:$A$6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оценка 2023</c:v>
                </c:pt>
                <c:pt idx="4">
                  <c:v>прогноз 2024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22157</c:v>
                </c:pt>
                <c:pt idx="1">
                  <c:v>27649</c:v>
                </c:pt>
                <c:pt idx="2">
                  <c:v>32573</c:v>
                </c:pt>
                <c:pt idx="3">
                  <c:v>35263</c:v>
                </c:pt>
                <c:pt idx="4">
                  <c:v>36874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налог на прибыль</c:v>
                </c:pt>
              </c:strCache>
            </c:strRef>
          </c:tx>
          <c:spPr>
            <a:ln>
              <a:solidFill>
                <a:srgbClr val="004821"/>
              </a:solidFill>
            </a:ln>
          </c:spPr>
          <c:marker>
            <c:symbol val="star"/>
            <c:size val="6"/>
            <c:spPr>
              <a:solidFill>
                <a:srgbClr val="004821"/>
              </a:solidFill>
            </c:spPr>
          </c:marker>
          <c:dPt>
            <c:idx val="4"/>
            <c:marker>
              <c:spPr>
                <a:solidFill>
                  <a:srgbClr val="004821"/>
                </a:solidFill>
                <a:ln>
                  <a:solidFill>
                    <a:srgbClr val="00B050"/>
                  </a:solidFill>
                </a:ln>
              </c:spPr>
            </c:marker>
          </c:dPt>
          <c:dLbls>
            <c:dLbl>
              <c:idx val="0"/>
              <c:layout>
                <c:manualLayout>
                  <c:x val="-6.257994313210849E-2"/>
                  <c:y val="9.5805943429004767E-3"/>
                </c:manualLayout>
              </c:layout>
              <c:dLblPos val="r"/>
              <c:showVal val="1"/>
            </c:dLbl>
            <c:dLbl>
              <c:idx val="1"/>
              <c:layout>
                <c:manualLayout>
                  <c:x val="4.0867235345581837E-3"/>
                  <c:y val="-5.9290406111719533E-3"/>
                </c:manualLayout>
              </c:layout>
              <c:dLblPos val="r"/>
              <c:showVal val="1"/>
            </c:dLbl>
            <c:dLbl>
              <c:idx val="2"/>
              <c:layout>
                <c:manualLayout>
                  <c:x val="-7.2302165354330733E-2"/>
                  <c:y val="7.3690850458319667E-3"/>
                </c:manualLayout>
              </c:layout>
              <c:dLblPos val="r"/>
              <c:showVal val="1"/>
            </c:dLbl>
            <c:dLbl>
              <c:idx val="3"/>
              <c:layout>
                <c:manualLayout>
                  <c:x val="-6.3968832020997374E-2"/>
                  <c:y val="-1.2576446211069519E-2"/>
                </c:manualLayout>
              </c:layout>
              <c:dLblPos val="r"/>
              <c:showVal val="1"/>
            </c:dLbl>
            <c:dLbl>
              <c:idx val="4"/>
              <c:layout>
                <c:manualLayout>
                  <c:x val="-3.0635608048994099E-2"/>
                  <c:y val="2.0656325131827382E-2"/>
                </c:manualLayout>
              </c:layout>
              <c:dLblPos val="r"/>
              <c:showVal val="1"/>
            </c:dLbl>
            <c:numFmt formatCode="#,##0" sourceLinked="0"/>
            <c:spPr>
              <a:noFill/>
            </c:spPr>
            <c:txPr>
              <a:bodyPr/>
              <a:lstStyle/>
              <a:p>
                <a:pPr>
                  <a:defRPr sz="1200" b="1">
                    <a:solidFill>
                      <a:srgbClr val="004821"/>
                    </a:solidFill>
                  </a:defRPr>
                </a:pPr>
                <a:endParaRPr lang="ru-RU"/>
              </a:p>
            </c:txPr>
            <c:dLblPos val="b"/>
            <c:showVal val="1"/>
          </c:dLbls>
          <c:cat>
            <c:strRef>
              <c:f>Лист1!$A$2:$A$6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оценка 2023</c:v>
                </c:pt>
                <c:pt idx="4">
                  <c:v>прогноз 2024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32760</c:v>
                </c:pt>
                <c:pt idx="1">
                  <c:v>98394</c:v>
                </c:pt>
                <c:pt idx="2">
                  <c:v>-7080</c:v>
                </c:pt>
                <c:pt idx="3">
                  <c:v>-2987</c:v>
                </c:pt>
                <c:pt idx="4">
                  <c:v>17980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упрощенная система налогооблажения</c:v>
                </c:pt>
              </c:strCache>
            </c:strRef>
          </c:tx>
          <c:dLbls>
            <c:dLbl>
              <c:idx val="0"/>
              <c:layout>
                <c:manualLayout>
                  <c:x val="-6.1111111111111123E-2"/>
                  <c:y val="-2.2156448660278952E-2"/>
                </c:manualLayout>
              </c:layout>
              <c:showVal val="1"/>
            </c:dLbl>
            <c:dLbl>
              <c:idx val="1"/>
              <c:layout>
                <c:manualLayout>
                  <c:x val="-5.1388888888888887E-2"/>
                  <c:y val="-2.8802807589479035E-2"/>
                </c:manualLayout>
              </c:layout>
              <c:showVal val="1"/>
            </c:dLbl>
            <c:dLbl>
              <c:idx val="2"/>
              <c:layout>
                <c:manualLayout>
                  <c:x val="-1.9444444444444403E-2"/>
                  <c:y val="-3.3227192366780761E-2"/>
                </c:manualLayout>
              </c:layout>
              <c:showVal val="1"/>
            </c:dLbl>
            <c:dLbl>
              <c:idx val="3"/>
              <c:layout>
                <c:manualLayout>
                  <c:x val="-2.9166666666666667E-2"/>
                  <c:y val="-3.5442338524566547E-2"/>
                </c:manualLayout>
              </c:layout>
              <c:showVal val="1"/>
            </c:dLbl>
            <c:txPr>
              <a:bodyPr/>
              <a:lstStyle/>
              <a:p>
                <a:pPr>
                  <a:defRPr sz="1100" b="1">
                    <a:solidFill>
                      <a:schemeClr val="accent6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оценка 2023</c:v>
                </c:pt>
                <c:pt idx="4">
                  <c:v>прогноз 2024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57572</c:v>
                </c:pt>
                <c:pt idx="1">
                  <c:v>129831.6</c:v>
                </c:pt>
                <c:pt idx="2">
                  <c:v>129831.6</c:v>
                </c:pt>
                <c:pt idx="3">
                  <c:v>108420</c:v>
                </c:pt>
                <c:pt idx="4">
                  <c:v>150711</c:v>
                </c:pt>
              </c:numCache>
            </c:numRef>
          </c:val>
        </c:ser>
        <c:dLbls>
          <c:showVal val="1"/>
        </c:dLbls>
        <c:marker val="1"/>
        <c:axId val="45479424"/>
        <c:axId val="45480960"/>
      </c:lineChart>
      <c:catAx>
        <c:axId val="4547942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45480960"/>
        <c:crosses val="autoZero"/>
        <c:auto val="1"/>
        <c:lblAlgn val="ctr"/>
        <c:lblOffset val="100"/>
      </c:catAx>
      <c:valAx>
        <c:axId val="45480960"/>
        <c:scaling>
          <c:orientation val="minMax"/>
          <c:max val="817466.9"/>
          <c:min val="-50000"/>
        </c:scaling>
        <c:axPos val="l"/>
        <c:numFmt formatCode="General" sourceLinked="1"/>
        <c:tickLblPos val="none"/>
        <c:crossAx val="45479424"/>
        <c:crosses val="autoZero"/>
        <c:crossBetween val="between"/>
        <c:majorUnit val="1000"/>
        <c:minorUnit val="200"/>
      </c:valAx>
    </c:plotArea>
    <c:legend>
      <c:legendPos val="r"/>
      <c:layout>
        <c:manualLayout>
          <c:xMode val="edge"/>
          <c:yMode val="edge"/>
          <c:x val="0.7745293088363957"/>
          <c:y val="0.1137699648074422"/>
          <c:w val="0.22547069116360455"/>
          <c:h val="0.5384492736279809"/>
        </c:manualLayout>
      </c:layout>
      <c:spPr>
        <a:noFill/>
      </c:spPr>
      <c:txPr>
        <a:bodyPr/>
        <a:lstStyle/>
        <a:p>
          <a:pPr rtl="0"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floor>
      <c:spPr>
        <a:noFill/>
        <a:ln w="9525">
          <a:noFill/>
        </a:ln>
      </c:spPr>
    </c:floor>
    <c:plotArea>
      <c:layout>
        <c:manualLayout>
          <c:layoutTarget val="inner"/>
          <c:xMode val="edge"/>
          <c:yMode val="edge"/>
          <c:x val="1.6975308641975381E-2"/>
          <c:y val="3.0866359269839376E-2"/>
          <c:w val="0.72748140857392862"/>
          <c:h val="0.85716829766394464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00863D"/>
            </a:solidFill>
          </c:spPr>
          <c:dLbls>
            <c:dLbl>
              <c:idx val="0"/>
              <c:layout>
                <c:manualLayout>
                  <c:x val="1.5432098765432293E-3"/>
                  <c:y val="1.0288667567714217E-16"/>
                </c:manualLayout>
              </c:layout>
              <c:numFmt formatCode="#,##0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4.6296296296296459E-3"/>
                  <c:y val="-5.612065321788976E-3"/>
                </c:manualLayout>
              </c:layout>
              <c:numFmt formatCode="#,##0" sourceLinked="0"/>
              <c:spPr>
                <a:noFill/>
                <a:ln>
                  <a:noFill/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1.543209876543215E-3"/>
                  <c:y val="-5.61250721669618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132 776</a:t>
                    </a:r>
                  </a:p>
                </c:rich>
              </c:tx>
              <c:showVal val="1"/>
            </c:dLbl>
            <c:numFmt formatCode="#,##0" sourceLinked="0"/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241977.55599999998</c:v>
                </c:pt>
                <c:pt idx="1">
                  <c:v>127890.04199999999</c:v>
                </c:pt>
                <c:pt idx="2">
                  <c:v>126612.283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муниципальные программы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0"/>
                  <c:y val="1.4029942357018816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3174777</c:v>
                </c:pt>
                <c:pt idx="1">
                  <c:v>2652377.4879999999</c:v>
                </c:pt>
                <c:pt idx="2">
                  <c:v>2600304.7939999998</c:v>
                </c:pt>
              </c:numCache>
            </c:numRef>
          </c:val>
        </c:ser>
        <c:shape val="box"/>
        <c:axId val="118380800"/>
        <c:axId val="118431744"/>
        <c:axId val="0"/>
      </c:bar3DChart>
      <c:catAx>
        <c:axId val="1183808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18431744"/>
        <c:crosses val="autoZero"/>
        <c:auto val="1"/>
        <c:lblAlgn val="ctr"/>
        <c:lblOffset val="100"/>
      </c:catAx>
      <c:valAx>
        <c:axId val="118431744"/>
        <c:scaling>
          <c:orientation val="minMax"/>
        </c:scaling>
        <c:delete val="1"/>
        <c:axPos val="l"/>
        <c:numFmt formatCode="0%" sourceLinked="1"/>
        <c:tickLblPos val="none"/>
        <c:crossAx val="118380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06912851171408"/>
          <c:y val="0.32508683787296461"/>
          <c:w val="0.2200494556236027"/>
          <c:h val="0.31895974403679395"/>
        </c:manualLayout>
      </c:layout>
      <c:spPr>
        <a:noFill/>
      </c:spPr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5799044231303815E-2"/>
          <c:y val="4.7539062340487222E-2"/>
          <c:w val="0.62648098264032781"/>
          <c:h val="0.9524609376595187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00642D"/>
              </a:solidFill>
            </c:spPr>
          </c:dPt>
          <c:dPt>
            <c:idx val="4"/>
            <c:spPr>
              <a:solidFill>
                <a:srgbClr val="FFC000"/>
              </a:solidFill>
            </c:spPr>
          </c:dPt>
          <c:dPt>
            <c:idx val="8"/>
            <c:explosion val="24"/>
            <c:spPr>
              <a:solidFill>
                <a:schemeClr val="accent3">
                  <a:lumMod val="60000"/>
                  <a:lumOff val="40000"/>
                </a:schemeClr>
              </a:solidFill>
            </c:spPr>
          </c:dPt>
          <c:dPt>
            <c:idx val="10"/>
            <c:explosion val="22"/>
            <c:spPr>
              <a:solidFill>
                <a:schemeClr val="accent6"/>
              </a:solidFill>
            </c:spPr>
          </c:dPt>
          <c:dLbls>
            <c:dLbl>
              <c:idx val="0"/>
              <c:numFmt formatCode="#,##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Развитие образования Богучанского района</c:v>
                </c:pt>
                <c:pt idx="1">
                  <c:v>Охрана окружающей среды</c:v>
                </c:pt>
                <c:pt idx="2">
                  <c:v>Реформирование и модернизация ЖКХ и повышение энергетической эффективности</c:v>
                </c:pt>
                <c:pt idx="3">
                  <c:v>Защита населения и территорий Богучанского района от чрезвычайных ситуаций природного и техногенного характера </c:v>
                </c:pt>
                <c:pt idx="4">
                  <c:v>Развитие культуры</c:v>
                </c:pt>
                <c:pt idx="5">
                  <c:v>Молодежь Приангарья</c:v>
                </c:pt>
                <c:pt idx="6">
                  <c:v>Развитие физической культуры и спорта в Богучанском районе</c:v>
                </c:pt>
                <c:pt idx="7">
                  <c:v>Развитие инвестиционной деятельности, малого и среднего предпринимательства на территории Богучанского района</c:v>
                </c:pt>
                <c:pt idx="8">
                  <c:v>Развитие транспортной системы Богучанского района</c:v>
                </c:pt>
                <c:pt idx="9">
                  <c:v>Обеспечения доступным и комфортным жильем граждан  Богучанского района</c:v>
                </c:pt>
                <c:pt idx="10">
                  <c:v>Управление муниципальными финансами</c:v>
                </c:pt>
                <c:pt idx="11">
                  <c:v>Развитие сельского хозяйства в Богучанском районе</c:v>
                </c:pt>
              </c:strCache>
            </c:strRef>
          </c:cat>
          <c:val>
            <c:numRef>
              <c:f>Лист1!$B$2:$B$13</c:f>
              <c:numCache>
                <c:formatCode>#,##0</c:formatCode>
                <c:ptCount val="12"/>
                <c:pt idx="0">
                  <c:v>1720877</c:v>
                </c:pt>
                <c:pt idx="1">
                  <c:v>12437</c:v>
                </c:pt>
                <c:pt idx="2">
                  <c:v>661513</c:v>
                </c:pt>
                <c:pt idx="3">
                  <c:v>40334</c:v>
                </c:pt>
                <c:pt idx="4">
                  <c:v>349969</c:v>
                </c:pt>
                <c:pt idx="5">
                  <c:v>17711</c:v>
                </c:pt>
                <c:pt idx="6">
                  <c:v>21682</c:v>
                </c:pt>
                <c:pt idx="7">
                  <c:v>2522</c:v>
                </c:pt>
                <c:pt idx="8">
                  <c:v>119538</c:v>
                </c:pt>
                <c:pt idx="9">
                  <c:v>20632</c:v>
                </c:pt>
                <c:pt idx="10">
                  <c:v>205272</c:v>
                </c:pt>
                <c:pt idx="11">
                  <c:v>2290</c:v>
                </c:pt>
              </c:numCache>
            </c:numRef>
          </c:val>
        </c:ser>
        <c:dLbls>
          <c:showVal val="1"/>
        </c:dLbls>
      </c:pie3DChart>
    </c:plotArea>
    <c:legend>
      <c:legendPos val="r"/>
      <c:layout>
        <c:manualLayout>
          <c:xMode val="edge"/>
          <c:yMode val="edge"/>
          <c:x val="0.65980486241570191"/>
          <c:y val="0"/>
          <c:w val="0.33093590701528691"/>
          <c:h val="1"/>
        </c:manualLayout>
      </c:layout>
      <c:spPr>
        <a:noFill/>
      </c:spPr>
      <c:txPr>
        <a:bodyPr/>
        <a:lstStyle/>
        <a:p>
          <a:pPr>
            <a:defRPr sz="1100" kern="1500" spc="-2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autoTitleDeleted val="1"/>
    <c:plotArea>
      <c:layout>
        <c:manualLayout>
          <c:layoutTarget val="inner"/>
          <c:xMode val="edge"/>
          <c:yMode val="edge"/>
          <c:x val="0.18120308398950141"/>
          <c:y val="5.9610169784272055E-2"/>
          <c:w val="0.81879691601050208"/>
          <c:h val="0.45586276557441097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Лист1!$A$2:$A$13</c:f>
              <c:strCache>
                <c:ptCount val="12"/>
                <c:pt idx="0">
                  <c:v>Развитие образования Богучанского района</c:v>
                </c:pt>
                <c:pt idx="1">
                  <c:v>Охрана окружающей среды</c:v>
                </c:pt>
                <c:pt idx="2">
                  <c:v>Реформирование и модернизация ЖКХ и повышение энергетической эффективности</c:v>
                </c:pt>
                <c:pt idx="3">
                  <c:v>Защита населения и территорий Богучанского района от чрезвычайных ситуаций</c:v>
                </c:pt>
                <c:pt idx="4">
                  <c:v>Развитие культуры</c:v>
                </c:pt>
                <c:pt idx="5">
                  <c:v>Молодежь Приангарья </c:v>
                </c:pt>
                <c:pt idx="6">
                  <c:v>Развитие физической культуры и спорта в Богучанском районе</c:v>
                </c:pt>
                <c:pt idx="7">
                  <c:v>Развитие инвестиционной деятельности, малого и среднего предпринимательства на территории Богучанского района</c:v>
                </c:pt>
                <c:pt idx="8">
                  <c:v>Развитие транспортной системы Богучанского района</c:v>
                </c:pt>
                <c:pt idx="9">
                  <c:v>Обеспечения доступным и комфортным жильем граждан  Богучанского района</c:v>
                </c:pt>
                <c:pt idx="10">
                  <c:v>Управление муниципальными финансами</c:v>
                </c:pt>
                <c:pt idx="11">
                  <c:v>Развитие сельского хозяйства в Богучанском районе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50.365836959585508</c:v>
                </c:pt>
                <c:pt idx="1">
                  <c:v>0.36401568455939987</c:v>
                </c:pt>
                <c:pt idx="2">
                  <c:v>19.360850943757413</c:v>
                </c:pt>
                <c:pt idx="3">
                  <c:v>1.1804787167019739</c:v>
                </c:pt>
                <c:pt idx="4">
                  <c:v>10.242748603149135</c:v>
                </c:pt>
                <c:pt idx="5">
                  <c:v>0.51837370752870293</c:v>
                </c:pt>
                <c:pt idx="6">
                  <c:v>0.63452017843234709</c:v>
                </c:pt>
                <c:pt idx="7">
                  <c:v>7.3806878855371363E-2</c:v>
                </c:pt>
                <c:pt idx="8">
                  <c:v>3.4985858980440585</c:v>
                </c:pt>
                <c:pt idx="9">
                  <c:v>0.60384492975499082</c:v>
                </c:pt>
                <c:pt idx="10">
                  <c:v>6.0078127405585864</c:v>
                </c:pt>
                <c:pt idx="11">
                  <c:v>6.7037297175917249E-2</c:v>
                </c:pt>
              </c:numCache>
            </c:numRef>
          </c:val>
        </c:ser>
        <c:dLbls>
          <c:showVal val="1"/>
        </c:dLbls>
        <c:axId val="126783488"/>
        <c:axId val="126785024"/>
      </c:barChart>
      <c:catAx>
        <c:axId val="126783488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 b="1"/>
            </a:pPr>
            <a:endParaRPr lang="ru-RU"/>
          </a:p>
        </c:txPr>
        <c:crossAx val="126785024"/>
        <c:crosses val="autoZero"/>
        <c:auto val="1"/>
        <c:lblAlgn val="ctr"/>
        <c:lblOffset val="100"/>
      </c:catAx>
      <c:valAx>
        <c:axId val="126785024"/>
        <c:scaling>
          <c:orientation val="minMax"/>
          <c:max val="100"/>
        </c:scaling>
        <c:delete val="1"/>
        <c:axPos val="l"/>
        <c:numFmt formatCode="#,##0.00" sourceLinked="1"/>
        <c:tickLblPos val="none"/>
        <c:crossAx val="1267834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2.6945308545964525E-2"/>
          <c:w val="0.64433070866141762"/>
          <c:h val="0.972982940167141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7"/>
          <c:dPt>
            <c:idx val="0"/>
            <c:spPr>
              <a:solidFill>
                <a:srgbClr val="FFC000"/>
              </a:solidFill>
            </c:spPr>
          </c:dPt>
          <c:dPt>
            <c:idx val="4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6"/>
            <c:explosion val="61"/>
            <c:spPr>
              <a:solidFill>
                <a:srgbClr val="00863D"/>
              </a:solidFill>
            </c:spPr>
          </c:dPt>
          <c:dLbls>
            <c:dLbl>
              <c:idx val="0"/>
              <c:layout>
                <c:manualLayout>
                  <c:x val="-4.3123996323640813E-2"/>
                  <c:y val="-7.7300438840129182E-3"/>
                </c:manualLayout>
              </c:layout>
              <c:showVal val="1"/>
            </c:dLbl>
            <c:dLbl>
              <c:idx val="2"/>
              <c:layout>
                <c:manualLayout>
                  <c:x val="3.7365855125371758E-2"/>
                  <c:y val="-8.5547979236874992E-3"/>
                </c:manualLayout>
              </c:layout>
              <c:showVal val="1"/>
            </c:dLbl>
            <c:dLbl>
              <c:idx val="3"/>
              <c:layout>
                <c:manualLayout>
                  <c:x val="3.9360181283805931E-2"/>
                  <c:y val="-7.5597310175412628E-3"/>
                </c:manualLayout>
              </c:layout>
              <c:showVal val="1"/>
            </c:dLbl>
            <c:dLbl>
              <c:idx val="4"/>
              <c:layout>
                <c:manualLayout>
                  <c:x val="6.9579930980850123E-3"/>
                  <c:y val="-2.1577849374760892E-2"/>
                </c:manualLayout>
              </c:layout>
              <c:showVal val="1"/>
            </c:dLbl>
            <c:dLbl>
              <c:idx val="5"/>
              <c:layout>
                <c:manualLayout>
                  <c:x val="9.5376225414807031E-3"/>
                  <c:y val="4.6387206977002562E-2"/>
                </c:manualLayout>
              </c:layout>
              <c:showVal val="1"/>
            </c:dLbl>
            <c:dLbl>
              <c:idx val="6"/>
              <c:numFmt formatCode="#,##0" sourceLinked="0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7"/>
              <c:layout>
                <c:manualLayout>
                  <c:x val="0"/>
                  <c:y val="-1.6435480934217362E-2"/>
                </c:manualLayout>
              </c:layout>
              <c:showVal val="1"/>
            </c:dLbl>
            <c:dLbl>
              <c:idx val="8"/>
              <c:layout>
                <c:manualLayout>
                  <c:x val="-3.7803822991201184E-2"/>
                  <c:y val="-3.305053296547298E-2"/>
                </c:manualLayout>
              </c:layout>
              <c:showVal val="1"/>
            </c:dLbl>
            <c:dLbl>
              <c:idx val="9"/>
              <c:layout>
                <c:manualLayout>
                  <c:x val="-1.7445146131605211E-2"/>
                  <c:y val="-5.2752433371600724E-2"/>
                </c:manualLayout>
              </c:layout>
              <c:showVal val="1"/>
            </c:dLbl>
            <c:dLbl>
              <c:idx val="10"/>
              <c:layout>
                <c:manualLayout>
                  <c:x val="1.7029903013531095E-2"/>
                  <c:y val="-1.9767286659506975E-2"/>
                </c:manualLayout>
              </c:layout>
              <c:showVal val="1"/>
            </c:dLbl>
            <c:dLbl>
              <c:idx val="11"/>
              <c:layout>
                <c:manualLayout>
                  <c:x val="6.1702395785224969E-2"/>
                  <c:y val="-8.4444513881173688E-2"/>
                </c:manualLayout>
              </c:layout>
              <c:showVal val="1"/>
            </c:dLbl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обслуживание муниципального долга</c:v>
                </c:pt>
                <c:pt idx="11">
                  <c:v>межбюджетные трансферты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245010.48599999998</c:v>
                </c:pt>
                <c:pt idx="1">
                  <c:v>6537.7</c:v>
                </c:pt>
                <c:pt idx="2">
                  <c:v>40195.667000000001</c:v>
                </c:pt>
                <c:pt idx="3">
                  <c:v>371617.54599999986</c:v>
                </c:pt>
                <c:pt idx="4">
                  <c:v>435696.951</c:v>
                </c:pt>
                <c:pt idx="5">
                  <c:v>2497.2730000000001</c:v>
                </c:pt>
                <c:pt idx="6">
                  <c:v>1718819.6510000001</c:v>
                </c:pt>
                <c:pt idx="7">
                  <c:v>282118.03700000001</c:v>
                </c:pt>
                <c:pt idx="8">
                  <c:v>89030.76</c:v>
                </c:pt>
                <c:pt idx="9">
                  <c:v>49961.04</c:v>
                </c:pt>
                <c:pt idx="10">
                  <c:v>13.786</c:v>
                </c:pt>
                <c:pt idx="11">
                  <c:v>175255.8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151399614918863"/>
          <c:y val="2.2385733157783212E-2"/>
          <c:w val="0.2892267020836089"/>
          <c:h val="0.97761426684221653"/>
        </c:manualLayout>
      </c:layout>
      <c:spPr>
        <a:noFill/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630112-963E-4C20-A9A9-92D7E54AF7B4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94945CA-EE46-48DF-A8ED-6062119BAC58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Реализация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</a:t>
          </a:r>
          <a:endParaRPr lang="ru-RU" dirty="0"/>
        </a:p>
      </dgm:t>
    </dgm:pt>
    <dgm:pt modelId="{9715A340-162C-4494-924E-29A1751A0290}" type="parTrans" cxnId="{A46017D7-98DA-43BD-A2BA-0B1483FBF26F}">
      <dgm:prSet/>
      <dgm:spPr/>
      <dgm:t>
        <a:bodyPr/>
        <a:lstStyle/>
        <a:p>
          <a:endParaRPr lang="ru-RU"/>
        </a:p>
      </dgm:t>
    </dgm:pt>
    <dgm:pt modelId="{17176753-F058-45F3-8E8A-DA690732D6FD}" type="sibTrans" cxnId="{A46017D7-98DA-43BD-A2BA-0B1483FBF26F}">
      <dgm:prSet/>
      <dgm:spPr/>
      <dgm:t>
        <a:bodyPr/>
        <a:lstStyle/>
        <a:p>
          <a:endParaRPr lang="ru-RU"/>
        </a:p>
      </dgm:t>
    </dgm:pt>
    <dgm:pt modelId="{D1CED657-DE55-4CD6-B156-3807B5294D35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Повышение эффективности бюджетных расходов</a:t>
          </a:r>
          <a:endParaRPr lang="ru-RU" dirty="0"/>
        </a:p>
      </dgm:t>
    </dgm:pt>
    <dgm:pt modelId="{E9163CD7-27AF-4756-BCEA-50B538A618C0}" type="parTrans" cxnId="{0CC77B0A-3E79-4CB1-8397-EABFB1C42E80}">
      <dgm:prSet/>
      <dgm:spPr/>
      <dgm:t>
        <a:bodyPr/>
        <a:lstStyle/>
        <a:p>
          <a:endParaRPr lang="ru-RU"/>
        </a:p>
      </dgm:t>
    </dgm:pt>
    <dgm:pt modelId="{66E8DA26-BAC1-4FAF-BAEB-584ED3D6AAAD}" type="sibTrans" cxnId="{0CC77B0A-3E79-4CB1-8397-EABFB1C42E80}">
      <dgm:prSet/>
      <dgm:spPr/>
      <dgm:t>
        <a:bodyPr/>
        <a:lstStyle/>
        <a:p>
          <a:endParaRPr lang="ru-RU"/>
        </a:p>
      </dgm:t>
    </dgm:pt>
    <dgm:pt modelId="{4B63CC9A-441C-4AC4-A407-0192ADE7CB2C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Обеспечение открытости бюджетного процесса и вовлечение в него граждан</a:t>
          </a:r>
          <a:endParaRPr lang="ru-RU" dirty="0"/>
        </a:p>
      </dgm:t>
    </dgm:pt>
    <dgm:pt modelId="{F7F06507-8B99-4EC0-8FA6-B3115A5AFA3C}" type="parTrans" cxnId="{29BEEBA8-9623-4548-9EE3-42B8B567738A}">
      <dgm:prSet/>
      <dgm:spPr/>
      <dgm:t>
        <a:bodyPr/>
        <a:lstStyle/>
        <a:p>
          <a:endParaRPr lang="ru-RU"/>
        </a:p>
      </dgm:t>
    </dgm:pt>
    <dgm:pt modelId="{708692E1-3E94-416C-84B9-B52A0C27959F}" type="sibTrans" cxnId="{29BEEBA8-9623-4548-9EE3-42B8B567738A}">
      <dgm:prSet/>
      <dgm:spPr/>
      <dgm:t>
        <a:bodyPr/>
        <a:lstStyle/>
        <a:p>
          <a:endParaRPr lang="ru-RU"/>
        </a:p>
      </dgm:t>
    </dgm:pt>
    <dgm:pt modelId="{9FABFB09-992D-4314-AD51-9931786B47EB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Совершенствование системы межбюджетных отношений</a:t>
          </a:r>
          <a:endParaRPr lang="ru-RU" dirty="0"/>
        </a:p>
      </dgm:t>
    </dgm:pt>
    <dgm:pt modelId="{85198BA7-ED94-4B9B-83B4-47CAABDACB57}" type="sibTrans" cxnId="{827714C6-4B01-4CB0-BBB9-6676D770CBBA}">
      <dgm:prSet/>
      <dgm:spPr/>
      <dgm:t>
        <a:bodyPr/>
        <a:lstStyle/>
        <a:p>
          <a:endParaRPr lang="ru-RU"/>
        </a:p>
      </dgm:t>
    </dgm:pt>
    <dgm:pt modelId="{8379B9A9-496C-4C4F-9647-08D31EF3416E}" type="parTrans" cxnId="{827714C6-4B01-4CB0-BBB9-6676D770CBBA}">
      <dgm:prSet/>
      <dgm:spPr/>
      <dgm:t>
        <a:bodyPr/>
        <a:lstStyle/>
        <a:p>
          <a:endParaRPr lang="ru-RU"/>
        </a:p>
      </dgm:t>
    </dgm:pt>
    <dgm:pt modelId="{9030FE83-D1BF-436E-86CE-42D1BD26D4AE}">
      <dgm:prSet phldrT="[Текст]"/>
      <dgm:spPr>
        <a:solidFill>
          <a:srgbClr val="00642D">
            <a:alpha val="20000"/>
          </a:srgbClr>
        </a:solidFill>
      </dgm:spPr>
      <dgm:t>
        <a:bodyPr/>
        <a:lstStyle/>
        <a:p>
          <a:r>
            <a:rPr lang="ru-RU" dirty="0" smtClean="0"/>
            <a:t>Взаимодействие с краевыми органами власти по увеличению объема финансовой поддержки из краевого бюджета</a:t>
          </a:r>
          <a:endParaRPr lang="ru-RU" dirty="0"/>
        </a:p>
      </dgm:t>
    </dgm:pt>
    <dgm:pt modelId="{3A40D5E0-66F0-4149-82B2-BAFCEBB1E3DF}" type="sibTrans" cxnId="{2AD2D11D-1C9F-44B1-8D22-3778F2591E57}">
      <dgm:prSet/>
      <dgm:spPr/>
      <dgm:t>
        <a:bodyPr/>
        <a:lstStyle/>
        <a:p>
          <a:endParaRPr lang="ru-RU"/>
        </a:p>
      </dgm:t>
    </dgm:pt>
    <dgm:pt modelId="{F0DE3102-3F9E-46CE-8467-51AC6308C8FC}" type="parTrans" cxnId="{2AD2D11D-1C9F-44B1-8D22-3778F2591E57}">
      <dgm:prSet/>
      <dgm:spPr/>
      <dgm:t>
        <a:bodyPr/>
        <a:lstStyle/>
        <a:p>
          <a:endParaRPr lang="ru-RU"/>
        </a:p>
      </dgm:t>
    </dgm:pt>
    <dgm:pt modelId="{6AD3259E-5522-4FEB-9015-9CB0D1DBF557}" type="pres">
      <dgm:prSet presAssocID="{5A630112-963E-4C20-A9A9-92D7E54AF7B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F3EE8F2-3CEB-4258-8757-CEB9A6FB9337}" type="pres">
      <dgm:prSet presAssocID="{E94945CA-EE46-48DF-A8ED-6062119BAC58}" presName="parentText" presStyleLbl="node1" presStyleIdx="0" presStyleCnt="5" custScaleY="42487" custLinFactNeighborX="123" custLinFactNeighborY="-725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3F8D0F-362F-4340-BC3F-5C14F4A114D5}" type="pres">
      <dgm:prSet presAssocID="{17176753-F058-45F3-8E8A-DA690732D6FD}" presName="spacer" presStyleCnt="0"/>
      <dgm:spPr/>
    </dgm:pt>
    <dgm:pt modelId="{0DD7F88A-BCB9-492B-97C3-84E7E2DE1388}" type="pres">
      <dgm:prSet presAssocID="{9030FE83-D1BF-436E-86CE-42D1BD26D4AE}" presName="parentText" presStyleLbl="node1" presStyleIdx="1" presStyleCnt="5" custScaleY="29216" custLinFactY="-869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D5C466-E650-4376-AB19-4C538747D265}" type="pres">
      <dgm:prSet presAssocID="{3A40D5E0-66F0-4149-82B2-BAFCEBB1E3DF}" presName="spacer" presStyleCnt="0"/>
      <dgm:spPr/>
    </dgm:pt>
    <dgm:pt modelId="{1DF61970-6390-4E47-81A7-EB795E0325FC}" type="pres">
      <dgm:prSet presAssocID="{9FABFB09-992D-4314-AD51-9931786B47EB}" presName="parentText" presStyleLbl="node1" presStyleIdx="2" presStyleCnt="5" custScaleY="38718" custLinFactY="-1611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CDD1A-F2F5-4F64-B296-E4CB29492AF9}" type="pres">
      <dgm:prSet presAssocID="{85198BA7-ED94-4B9B-83B4-47CAABDACB57}" presName="spacer" presStyleCnt="0"/>
      <dgm:spPr/>
    </dgm:pt>
    <dgm:pt modelId="{0E1F0102-109B-45CE-8E50-E56391AC3D0F}" type="pres">
      <dgm:prSet presAssocID="{D1CED657-DE55-4CD6-B156-3807B5294D35}" presName="parentText" presStyleLbl="node1" presStyleIdx="3" presStyleCnt="5" custScaleY="25328" custLinFactY="-2071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7D4F30-03B9-479E-85ED-2ABC6AED0A80}" type="pres">
      <dgm:prSet presAssocID="{66E8DA26-BAC1-4FAF-BAEB-584ED3D6AAAD}" presName="spacer" presStyleCnt="0"/>
      <dgm:spPr/>
    </dgm:pt>
    <dgm:pt modelId="{7FD33AA3-5634-48DC-8F5E-37164D1831F5}" type="pres">
      <dgm:prSet presAssocID="{4B63CC9A-441C-4AC4-A407-0192ADE7CB2C}" presName="parentText" presStyleLbl="node1" presStyleIdx="4" presStyleCnt="5" custScaleY="27136" custLinFactY="-1371" custLinFactNeighborX="12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B026BE-6B10-41C2-9F53-68947FD4765C}" type="presOf" srcId="{9030FE83-D1BF-436E-86CE-42D1BD26D4AE}" destId="{0DD7F88A-BCB9-492B-97C3-84E7E2DE1388}" srcOrd="0" destOrd="0" presId="urn:microsoft.com/office/officeart/2005/8/layout/vList2"/>
    <dgm:cxn modelId="{2AD2D11D-1C9F-44B1-8D22-3778F2591E57}" srcId="{5A630112-963E-4C20-A9A9-92D7E54AF7B4}" destId="{9030FE83-D1BF-436E-86CE-42D1BD26D4AE}" srcOrd="1" destOrd="0" parTransId="{F0DE3102-3F9E-46CE-8467-51AC6308C8FC}" sibTransId="{3A40D5E0-66F0-4149-82B2-BAFCEBB1E3DF}"/>
    <dgm:cxn modelId="{FF949019-F559-4904-AF84-930A155C31EA}" type="presOf" srcId="{5A630112-963E-4C20-A9A9-92D7E54AF7B4}" destId="{6AD3259E-5522-4FEB-9015-9CB0D1DBF557}" srcOrd="0" destOrd="0" presId="urn:microsoft.com/office/officeart/2005/8/layout/vList2"/>
    <dgm:cxn modelId="{827714C6-4B01-4CB0-BBB9-6676D770CBBA}" srcId="{5A630112-963E-4C20-A9A9-92D7E54AF7B4}" destId="{9FABFB09-992D-4314-AD51-9931786B47EB}" srcOrd="2" destOrd="0" parTransId="{8379B9A9-496C-4C4F-9647-08D31EF3416E}" sibTransId="{85198BA7-ED94-4B9B-83B4-47CAABDACB57}"/>
    <dgm:cxn modelId="{C9A4C216-9B86-41DB-8E40-3B48AED57932}" type="presOf" srcId="{E94945CA-EE46-48DF-A8ED-6062119BAC58}" destId="{1F3EE8F2-3CEB-4258-8757-CEB9A6FB9337}" srcOrd="0" destOrd="0" presId="urn:microsoft.com/office/officeart/2005/8/layout/vList2"/>
    <dgm:cxn modelId="{29BEEBA8-9623-4548-9EE3-42B8B567738A}" srcId="{5A630112-963E-4C20-A9A9-92D7E54AF7B4}" destId="{4B63CC9A-441C-4AC4-A407-0192ADE7CB2C}" srcOrd="4" destOrd="0" parTransId="{F7F06507-8B99-4EC0-8FA6-B3115A5AFA3C}" sibTransId="{708692E1-3E94-416C-84B9-B52A0C27959F}"/>
    <dgm:cxn modelId="{6AD8AF0F-1F59-4085-82B4-8C107B3B18C4}" type="presOf" srcId="{D1CED657-DE55-4CD6-B156-3807B5294D35}" destId="{0E1F0102-109B-45CE-8E50-E56391AC3D0F}" srcOrd="0" destOrd="0" presId="urn:microsoft.com/office/officeart/2005/8/layout/vList2"/>
    <dgm:cxn modelId="{0CC77B0A-3E79-4CB1-8397-EABFB1C42E80}" srcId="{5A630112-963E-4C20-A9A9-92D7E54AF7B4}" destId="{D1CED657-DE55-4CD6-B156-3807B5294D35}" srcOrd="3" destOrd="0" parTransId="{E9163CD7-27AF-4756-BCEA-50B538A618C0}" sibTransId="{66E8DA26-BAC1-4FAF-BAEB-584ED3D6AAAD}"/>
    <dgm:cxn modelId="{A46017D7-98DA-43BD-A2BA-0B1483FBF26F}" srcId="{5A630112-963E-4C20-A9A9-92D7E54AF7B4}" destId="{E94945CA-EE46-48DF-A8ED-6062119BAC58}" srcOrd="0" destOrd="0" parTransId="{9715A340-162C-4494-924E-29A1751A0290}" sibTransId="{17176753-F058-45F3-8E8A-DA690732D6FD}"/>
    <dgm:cxn modelId="{93EABEC8-6DF9-4FA5-A9C2-8B034ECEBF9D}" type="presOf" srcId="{9FABFB09-992D-4314-AD51-9931786B47EB}" destId="{1DF61970-6390-4E47-81A7-EB795E0325FC}" srcOrd="0" destOrd="0" presId="urn:microsoft.com/office/officeart/2005/8/layout/vList2"/>
    <dgm:cxn modelId="{6A0E5150-0CBA-40E2-8D54-0AA1C922682D}" type="presOf" srcId="{4B63CC9A-441C-4AC4-A407-0192ADE7CB2C}" destId="{7FD33AA3-5634-48DC-8F5E-37164D1831F5}" srcOrd="0" destOrd="0" presId="urn:microsoft.com/office/officeart/2005/8/layout/vList2"/>
    <dgm:cxn modelId="{FC14E5B6-96BC-44F6-AFEF-83A19A04CDBA}" type="presParOf" srcId="{6AD3259E-5522-4FEB-9015-9CB0D1DBF557}" destId="{1F3EE8F2-3CEB-4258-8757-CEB9A6FB9337}" srcOrd="0" destOrd="0" presId="urn:microsoft.com/office/officeart/2005/8/layout/vList2"/>
    <dgm:cxn modelId="{10CA4741-0038-4ED3-A719-28089BAB963E}" type="presParOf" srcId="{6AD3259E-5522-4FEB-9015-9CB0D1DBF557}" destId="{143F8D0F-362F-4340-BC3F-5C14F4A114D5}" srcOrd="1" destOrd="0" presId="urn:microsoft.com/office/officeart/2005/8/layout/vList2"/>
    <dgm:cxn modelId="{64BC2D51-9A15-4AC7-B932-A1EFD6A19844}" type="presParOf" srcId="{6AD3259E-5522-4FEB-9015-9CB0D1DBF557}" destId="{0DD7F88A-BCB9-492B-97C3-84E7E2DE1388}" srcOrd="2" destOrd="0" presId="urn:microsoft.com/office/officeart/2005/8/layout/vList2"/>
    <dgm:cxn modelId="{129E751C-E901-4386-B7FA-387FBFBC089A}" type="presParOf" srcId="{6AD3259E-5522-4FEB-9015-9CB0D1DBF557}" destId="{64D5C466-E650-4376-AB19-4C538747D265}" srcOrd="3" destOrd="0" presId="urn:microsoft.com/office/officeart/2005/8/layout/vList2"/>
    <dgm:cxn modelId="{BA10FAC4-27DB-4F48-9B9C-8200DB3D81AC}" type="presParOf" srcId="{6AD3259E-5522-4FEB-9015-9CB0D1DBF557}" destId="{1DF61970-6390-4E47-81A7-EB795E0325FC}" srcOrd="4" destOrd="0" presId="urn:microsoft.com/office/officeart/2005/8/layout/vList2"/>
    <dgm:cxn modelId="{922C7F25-D63F-4E66-9713-7892CC4C5F3B}" type="presParOf" srcId="{6AD3259E-5522-4FEB-9015-9CB0D1DBF557}" destId="{2E6CDD1A-F2F5-4F64-B296-E4CB29492AF9}" srcOrd="5" destOrd="0" presId="urn:microsoft.com/office/officeart/2005/8/layout/vList2"/>
    <dgm:cxn modelId="{D5FAF013-B9A6-45E0-BE97-5ACFF2DFC64C}" type="presParOf" srcId="{6AD3259E-5522-4FEB-9015-9CB0D1DBF557}" destId="{0E1F0102-109B-45CE-8E50-E56391AC3D0F}" srcOrd="6" destOrd="0" presId="urn:microsoft.com/office/officeart/2005/8/layout/vList2"/>
    <dgm:cxn modelId="{9B4257E3-1599-4C03-8768-4EEF72A70B20}" type="presParOf" srcId="{6AD3259E-5522-4FEB-9015-9CB0D1DBF557}" destId="{DB7D4F30-03B9-479E-85ED-2ABC6AED0A80}" srcOrd="7" destOrd="0" presId="urn:microsoft.com/office/officeart/2005/8/layout/vList2"/>
    <dgm:cxn modelId="{31C88AC7-2E65-4B0D-9BA1-ECD60C7C4A03}" type="presParOf" srcId="{6AD3259E-5522-4FEB-9015-9CB0D1DBF557}" destId="{7FD33AA3-5634-48DC-8F5E-37164D1831F5}" srcOrd="8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3EE8F2-3CEB-4258-8757-CEB9A6FB9337}">
      <dsp:nvSpPr>
        <dsp:cNvPr id="0" name=""/>
        <dsp:cNvSpPr/>
      </dsp:nvSpPr>
      <dsp:spPr>
        <a:xfrm>
          <a:off x="0" y="72008"/>
          <a:ext cx="8435280" cy="1250698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Реализация Указа Президента Российской Федерации от 7 мая 2018 года № 204 «О национальных целях и стратегических задачах развития Российской Федерации на период до 2024 года»</a:t>
          </a:r>
          <a:endParaRPr lang="ru-RU" sz="2000" kern="1200" dirty="0"/>
        </a:p>
      </dsp:txBody>
      <dsp:txXfrm>
        <a:off x="0" y="72008"/>
        <a:ext cx="8435280" cy="1250698"/>
      </dsp:txXfrm>
    </dsp:sp>
    <dsp:sp modelId="{0DD7F88A-BCB9-492B-97C3-84E7E2DE1388}">
      <dsp:nvSpPr>
        <dsp:cNvPr id="0" name=""/>
        <dsp:cNvSpPr/>
      </dsp:nvSpPr>
      <dsp:spPr>
        <a:xfrm>
          <a:off x="0" y="1368142"/>
          <a:ext cx="8435280" cy="860037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Взаимодействие с краевыми органами власти по увеличению объема финансовой поддержки из краевого бюджета</a:t>
          </a:r>
          <a:endParaRPr lang="ru-RU" sz="2000" kern="1200" dirty="0"/>
        </a:p>
      </dsp:txBody>
      <dsp:txXfrm>
        <a:off x="0" y="1368142"/>
        <a:ext cx="8435280" cy="860037"/>
      </dsp:txXfrm>
    </dsp:sp>
    <dsp:sp modelId="{1DF61970-6390-4E47-81A7-EB795E0325FC}">
      <dsp:nvSpPr>
        <dsp:cNvPr id="0" name=""/>
        <dsp:cNvSpPr/>
      </dsp:nvSpPr>
      <dsp:spPr>
        <a:xfrm>
          <a:off x="0" y="2304257"/>
          <a:ext cx="8435280" cy="1139749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Совершенствование системы межбюджетных отношений</a:t>
          </a:r>
          <a:endParaRPr lang="ru-RU" sz="2000" kern="1200" dirty="0"/>
        </a:p>
      </dsp:txBody>
      <dsp:txXfrm>
        <a:off x="0" y="2304257"/>
        <a:ext cx="8435280" cy="1139749"/>
      </dsp:txXfrm>
    </dsp:sp>
    <dsp:sp modelId="{0E1F0102-109B-45CE-8E50-E56391AC3D0F}">
      <dsp:nvSpPr>
        <dsp:cNvPr id="0" name=""/>
        <dsp:cNvSpPr/>
      </dsp:nvSpPr>
      <dsp:spPr>
        <a:xfrm>
          <a:off x="0" y="3528385"/>
          <a:ext cx="8435280" cy="745585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Повышение эффективности бюджетных расходов</a:t>
          </a:r>
          <a:endParaRPr lang="ru-RU" sz="2000" kern="1200" dirty="0"/>
        </a:p>
      </dsp:txBody>
      <dsp:txXfrm>
        <a:off x="0" y="3528385"/>
        <a:ext cx="8435280" cy="745585"/>
      </dsp:txXfrm>
    </dsp:sp>
    <dsp:sp modelId="{7FD33AA3-5634-48DC-8F5E-37164D1831F5}">
      <dsp:nvSpPr>
        <dsp:cNvPr id="0" name=""/>
        <dsp:cNvSpPr/>
      </dsp:nvSpPr>
      <dsp:spPr>
        <a:xfrm>
          <a:off x="0" y="4392496"/>
          <a:ext cx="8435280" cy="798807"/>
        </a:xfrm>
        <a:prstGeom prst="roundRect">
          <a:avLst/>
        </a:prstGeom>
        <a:solidFill>
          <a:srgbClr val="00642D">
            <a:alpha val="2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Обеспечение открытости бюджетного процесса и вовлечение в него граждан</a:t>
          </a:r>
          <a:endParaRPr lang="ru-RU" sz="2000" kern="1200" dirty="0"/>
        </a:p>
      </dsp:txBody>
      <dsp:txXfrm>
        <a:off x="0" y="4392496"/>
        <a:ext cx="8435280" cy="7988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0.2571</cdr:x>
      <cdr:y>0.45714</cdr:y>
    </cdr:from>
    <cdr:to>
      <cdr:x>0.33874</cdr:x>
      <cdr:y>0.51429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7744" y="2304255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0.19179</cdr:x>
      <cdr:y>0.65714</cdr:y>
    </cdr:from>
    <cdr:to>
      <cdr:x>0.27343</cdr:x>
      <cdr:y>0.71429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91680" y="3312367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  <cdr:relSizeAnchor xmlns:cdr="http://schemas.openxmlformats.org/drawingml/2006/chartDrawing">
    <cdr:from>
      <cdr:x>0.51018</cdr:x>
      <cdr:y>0.28571</cdr:y>
    </cdr:from>
    <cdr:to>
      <cdr:x>0.61384</cdr:x>
      <cdr:y>0.37143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99992" y="1440159"/>
          <a:ext cx="91440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0.36323</cdr:x>
      <cdr:y>0.04286</cdr:y>
    </cdr:from>
    <cdr:to>
      <cdr:x>0.36323</cdr:x>
      <cdr:y>0.07143</cdr:y>
    </cdr:to>
    <cdr:sp macro="" textlink="">
      <cdr:nvSpPr>
        <cdr:cNvPr id="37" name="Прямая соединительная линия 36"/>
        <cdr:cNvSpPr/>
      </cdr:nvSpPr>
      <cdr:spPr>
        <a:xfrm xmlns:a="http://schemas.openxmlformats.org/drawingml/2006/main">
          <a:off x="3203848" y="216023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0.36323</cdr:x>
      <cdr:y>0.04286</cdr:y>
    </cdr:to>
    <cdr:sp macro="" textlink="">
      <cdr:nvSpPr>
        <cdr:cNvPr id="41" name="Прямая соединительная линия 40"/>
        <cdr:cNvSpPr/>
      </cdr:nvSpPr>
      <cdr:spPr>
        <a:xfrm xmlns:a="http://schemas.openxmlformats.org/drawingml/2006/main" flipH="1">
          <a:off x="899592" y="216023"/>
          <a:ext cx="2304256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0.23261</cdr:x>
      <cdr:y>0.1</cdr:y>
    </cdr:from>
    <cdr:to>
      <cdr:x>0.33874</cdr:x>
      <cdr:y>0.1</cdr:y>
    </cdr:to>
    <cdr:sp macro="" textlink="">
      <cdr:nvSpPr>
        <cdr:cNvPr id="51" name="Прямая соединительная линия 50"/>
        <cdr:cNvSpPr/>
      </cdr:nvSpPr>
      <cdr:spPr>
        <a:xfrm xmlns:a="http://schemas.openxmlformats.org/drawingml/2006/main">
          <a:off x="2051720" y="504055"/>
          <a:ext cx="93610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0.33874</cdr:x>
      <cdr:y>0.1</cdr:y>
    </cdr:from>
    <cdr:to>
      <cdr:x>0.33874</cdr:x>
      <cdr:y>0.12857</cdr:y>
    </cdr:to>
    <cdr:sp macro="" textlink="">
      <cdr:nvSpPr>
        <cdr:cNvPr id="53" name="Прямая соединительная линия 52"/>
        <cdr:cNvSpPr/>
      </cdr:nvSpPr>
      <cdr:spPr>
        <a:xfrm xmlns:a="http://schemas.openxmlformats.org/drawingml/2006/main">
          <a:off x="2987824" y="504055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0.23261</cdr:x>
      <cdr:y>0.1</cdr:y>
    </cdr:from>
    <cdr:to>
      <cdr:x>0.23261</cdr:x>
      <cdr:y>0.12857</cdr:y>
    </cdr:to>
    <cdr:sp macro="" textlink="">
      <cdr:nvSpPr>
        <cdr:cNvPr id="57" name="Прямая со стрелкой 56"/>
        <cdr:cNvSpPr/>
      </cdr:nvSpPr>
      <cdr:spPr>
        <a:xfrm xmlns:a="http://schemas.openxmlformats.org/drawingml/2006/main">
          <a:off x="2051720" y="504055"/>
          <a:ext cx="0" cy="1440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0.20812</cdr:x>
      <cdr:y>0.1</cdr:y>
    </cdr:from>
    <cdr:to>
      <cdr:x>0.20812</cdr:x>
      <cdr:y>0.12857</cdr:y>
    </cdr:to>
    <cdr:sp macro="" textlink="">
      <cdr:nvSpPr>
        <cdr:cNvPr id="61" name="Прямая соединительная линия 60"/>
        <cdr:cNvSpPr/>
      </cdr:nvSpPr>
      <cdr:spPr>
        <a:xfrm xmlns:a="http://schemas.openxmlformats.org/drawingml/2006/main">
          <a:off x="1835696" y="504055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0.14281</cdr:x>
      <cdr:y>0.1</cdr:y>
    </cdr:from>
    <cdr:to>
      <cdr:x>0.20812</cdr:x>
      <cdr:y>0.1</cdr:y>
    </cdr:to>
    <cdr:sp macro="" textlink="">
      <cdr:nvSpPr>
        <cdr:cNvPr id="63" name="Прямая соединительная линия 62"/>
        <cdr:cNvSpPr/>
      </cdr:nvSpPr>
      <cdr:spPr>
        <a:xfrm xmlns:a="http://schemas.openxmlformats.org/drawingml/2006/main" flipH="1">
          <a:off x="1259632" y="504055"/>
          <a:ext cx="57606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0.19995</cdr:x>
      <cdr:y>0</cdr:y>
    </cdr:from>
    <cdr:to>
      <cdr:x>0.28729</cdr:x>
      <cdr:y>0.04286</cdr:y>
    </cdr:to>
    <cdr:sp macro="" textlink="">
      <cdr:nvSpPr>
        <cdr:cNvPr id="66" name="TextBox 65"/>
        <cdr:cNvSpPr txBox="1"/>
      </cdr:nvSpPr>
      <cdr:spPr>
        <a:xfrm xmlns:a="http://schemas.openxmlformats.org/drawingml/2006/main">
          <a:off x="1763688" y="0"/>
          <a:ext cx="77038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+20,4%</a:t>
          </a:r>
        </a:p>
        <a:p xmlns:a="http://schemas.openxmlformats.org/drawingml/2006/main">
          <a:endParaRPr lang="ru-RU" sz="1200" dirty="0"/>
        </a:p>
      </cdr:txBody>
    </cdr:sp>
  </cdr:relSizeAnchor>
  <cdr:relSizeAnchor xmlns:cdr="http://schemas.openxmlformats.org/drawingml/2006/chartDrawing">
    <cdr:from>
      <cdr:x>0.2571</cdr:x>
      <cdr:y>0.05714</cdr:y>
    </cdr:from>
    <cdr:to>
      <cdr:x>0.32241</cdr:x>
      <cdr:y>0.1</cdr:y>
    </cdr:to>
    <cdr:sp macro="" textlink="">
      <cdr:nvSpPr>
        <cdr:cNvPr id="67" name="TextBox 66"/>
        <cdr:cNvSpPr txBox="1"/>
      </cdr:nvSpPr>
      <cdr:spPr>
        <a:xfrm xmlns:a="http://schemas.openxmlformats.org/drawingml/2006/main">
          <a:off x="2267744" y="288032"/>
          <a:ext cx="576064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+3,5%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0.14281</cdr:x>
      <cdr:y>0.05714</cdr:y>
    </cdr:from>
    <cdr:to>
      <cdr:x>0.21628</cdr:x>
      <cdr:y>0.1</cdr:y>
    </cdr:to>
    <cdr:sp macro="" textlink="">
      <cdr:nvSpPr>
        <cdr:cNvPr id="68" name="TextBox 67"/>
        <cdr:cNvSpPr txBox="1"/>
      </cdr:nvSpPr>
      <cdr:spPr>
        <a:xfrm xmlns:a="http://schemas.openxmlformats.org/drawingml/2006/main">
          <a:off x="1259632" y="288032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+16,3%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0.36323</cdr:x>
      <cdr:y>0.04286</cdr:y>
    </cdr:from>
    <cdr:to>
      <cdr:x>0.36323</cdr:x>
      <cdr:y>0.07143</cdr:y>
    </cdr:to>
    <cdr:sp macro="" textlink="">
      <cdr:nvSpPr>
        <cdr:cNvPr id="69" name="Прямая соединительная линия 68"/>
        <cdr:cNvSpPr/>
      </cdr:nvSpPr>
      <cdr:spPr>
        <a:xfrm xmlns:a="http://schemas.openxmlformats.org/drawingml/2006/main">
          <a:off x="3203848" y="216023"/>
          <a:ext cx="0" cy="14401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0.36323</cdr:x>
      <cdr:y>0.04286</cdr:y>
    </cdr:to>
    <cdr:sp macro="" textlink="">
      <cdr:nvSpPr>
        <cdr:cNvPr id="70" name="Прямая соединительная линия 69"/>
        <cdr:cNvSpPr/>
      </cdr:nvSpPr>
      <cdr:spPr>
        <a:xfrm xmlns:a="http://schemas.openxmlformats.org/drawingml/2006/main" flipH="1">
          <a:off x="899592" y="216023"/>
          <a:ext cx="2304256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0.36323</cdr:x>
      <cdr:y>0.04286</cdr:y>
    </cdr:from>
    <cdr:to>
      <cdr:x>0.36323</cdr:x>
      <cdr:y>0.07143</cdr:y>
    </cdr:to>
    <cdr:sp macro="" textlink="">
      <cdr:nvSpPr>
        <cdr:cNvPr id="72" name="Прямая соединительная линия 71"/>
        <cdr:cNvSpPr/>
      </cdr:nvSpPr>
      <cdr:spPr>
        <a:xfrm xmlns:a="http://schemas.openxmlformats.org/drawingml/2006/main">
          <a:off x="3203848" y="216023"/>
          <a:ext cx="0" cy="14401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0.04286</cdr:y>
    </cdr:from>
    <cdr:to>
      <cdr:x>0.36323</cdr:x>
      <cdr:y>0.04286</cdr:y>
    </cdr:to>
    <cdr:sp macro="" textlink="">
      <cdr:nvSpPr>
        <cdr:cNvPr id="73" name="Прямая соединительная линия 72"/>
        <cdr:cNvSpPr/>
      </cdr:nvSpPr>
      <cdr:spPr>
        <a:xfrm xmlns:a="http://schemas.openxmlformats.org/drawingml/2006/main" flipH="1">
          <a:off x="899592" y="216023"/>
          <a:ext cx="2304256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82" name="Прямая соединительная линия 81"/>
        <cdr:cNvSpPr/>
      </cdr:nvSpPr>
      <cdr:spPr>
        <a:xfrm xmlns:a="http://schemas.openxmlformats.org/drawingml/2006/main">
          <a:off x="0" y="-836712"/>
          <a:ext cx="0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100" name="Прямая соединительная линия 99"/>
        <cdr:cNvSpPr/>
      </cdr:nvSpPr>
      <cdr:spPr>
        <a:xfrm xmlns:a="http://schemas.openxmlformats.org/drawingml/2006/main">
          <a:off x="0" y="-836712"/>
          <a:ext cx="0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0.72243</cdr:x>
      <cdr:y>0.03896</cdr:y>
    </cdr:from>
    <cdr:to>
      <cdr:x>0.72243</cdr:x>
      <cdr:y>0.1039</cdr:y>
    </cdr:to>
    <cdr:sp macro="" textlink="">
      <cdr:nvSpPr>
        <cdr:cNvPr id="112" name="Прямая соединительная линия 111"/>
        <cdr:cNvSpPr/>
      </cdr:nvSpPr>
      <cdr:spPr>
        <a:xfrm xmlns:a="http://schemas.openxmlformats.org/drawingml/2006/main" flipV="1">
          <a:off x="6372200" y="216024"/>
          <a:ext cx="0" cy="36004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0.49385</cdr:x>
      <cdr:y>0.03896</cdr:y>
    </cdr:from>
    <cdr:to>
      <cdr:x>0.72243</cdr:x>
      <cdr:y>0.03896</cdr:y>
    </cdr:to>
    <cdr:sp macro="" textlink="">
      <cdr:nvSpPr>
        <cdr:cNvPr id="114" name="Прямая соединительная линия 113"/>
        <cdr:cNvSpPr/>
      </cdr:nvSpPr>
      <cdr:spPr>
        <a:xfrm xmlns:a="http://schemas.openxmlformats.org/drawingml/2006/main" flipH="1">
          <a:off x="4355976" y="216024"/>
          <a:ext cx="201622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0.49385</cdr:x>
      <cdr:y>0.03896</cdr:y>
    </cdr:from>
    <cdr:to>
      <cdr:x>0.49385</cdr:x>
      <cdr:y>0.19481</cdr:y>
    </cdr:to>
    <cdr:sp macro="" textlink="">
      <cdr:nvSpPr>
        <cdr:cNvPr id="116" name="Прямая со стрелкой 115"/>
        <cdr:cNvSpPr/>
      </cdr:nvSpPr>
      <cdr:spPr>
        <a:xfrm xmlns:a="http://schemas.openxmlformats.org/drawingml/2006/main">
          <a:off x="4355976" y="216024"/>
          <a:ext cx="0" cy="864096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0.55916</cdr:x>
      <cdr:y>0</cdr:y>
    </cdr:from>
    <cdr:to>
      <cdr:x>0.63263</cdr:x>
      <cdr:y>0.03896</cdr:y>
    </cdr:to>
    <cdr:sp macro="" textlink="">
      <cdr:nvSpPr>
        <cdr:cNvPr id="117" name="TextBox 116"/>
        <cdr:cNvSpPr txBox="1"/>
      </cdr:nvSpPr>
      <cdr:spPr>
        <a:xfrm xmlns:a="http://schemas.openxmlformats.org/drawingml/2006/main">
          <a:off x="4932040" y="0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+19,9%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0.69794</cdr:x>
      <cdr:y>0.07792</cdr:y>
    </cdr:from>
    <cdr:to>
      <cdr:x>0.69794</cdr:x>
      <cdr:y>0.1039</cdr:y>
    </cdr:to>
    <cdr:sp macro="" textlink="">
      <cdr:nvSpPr>
        <cdr:cNvPr id="127" name="Прямая соединительная линия 126"/>
        <cdr:cNvSpPr/>
      </cdr:nvSpPr>
      <cdr:spPr>
        <a:xfrm xmlns:a="http://schemas.openxmlformats.org/drawingml/2006/main" flipV="1">
          <a:off x="6156176" y="432048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0.63263</cdr:x>
      <cdr:y>0.07792</cdr:y>
    </cdr:from>
    <cdr:to>
      <cdr:x>0.69794</cdr:x>
      <cdr:y>0.07792</cdr:y>
    </cdr:to>
    <cdr:sp macro="" textlink="">
      <cdr:nvSpPr>
        <cdr:cNvPr id="129" name="Прямая соединительная линия 128"/>
        <cdr:cNvSpPr/>
      </cdr:nvSpPr>
      <cdr:spPr>
        <a:xfrm xmlns:a="http://schemas.openxmlformats.org/drawingml/2006/main" flipH="1">
          <a:off x="5580112" y="432048"/>
          <a:ext cx="576064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0.63263</cdr:x>
      <cdr:y>0.07792</cdr:y>
    </cdr:from>
    <cdr:to>
      <cdr:x>0.63263</cdr:x>
      <cdr:y>0.1039</cdr:y>
    </cdr:to>
    <cdr:sp macro="" textlink="">
      <cdr:nvSpPr>
        <cdr:cNvPr id="131" name="Прямая со стрелкой 130"/>
        <cdr:cNvSpPr/>
      </cdr:nvSpPr>
      <cdr:spPr>
        <a:xfrm xmlns:a="http://schemas.openxmlformats.org/drawingml/2006/main">
          <a:off x="5580112" y="432048"/>
          <a:ext cx="0" cy="144016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0.59998</cdr:x>
      <cdr:y>0.07792</cdr:y>
    </cdr:from>
    <cdr:to>
      <cdr:x>0.59998</cdr:x>
      <cdr:y>0.1039</cdr:y>
    </cdr:to>
    <cdr:sp macro="" textlink="">
      <cdr:nvSpPr>
        <cdr:cNvPr id="133" name="Прямая соединительная линия 132"/>
        <cdr:cNvSpPr/>
      </cdr:nvSpPr>
      <cdr:spPr>
        <a:xfrm xmlns:a="http://schemas.openxmlformats.org/drawingml/2006/main" flipV="1">
          <a:off x="5292080" y="432048"/>
          <a:ext cx="0" cy="144016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0.5265</cdr:x>
      <cdr:y>0.07792</cdr:y>
    </cdr:from>
    <cdr:to>
      <cdr:x>0.59998</cdr:x>
      <cdr:y>0.07792</cdr:y>
    </cdr:to>
    <cdr:sp macro="" textlink="">
      <cdr:nvSpPr>
        <cdr:cNvPr id="135" name="Прямая соединительная линия 134"/>
        <cdr:cNvSpPr/>
      </cdr:nvSpPr>
      <cdr:spPr>
        <a:xfrm xmlns:a="http://schemas.openxmlformats.org/drawingml/2006/main" flipH="1">
          <a:off x="4644008" y="432048"/>
          <a:ext cx="648072" cy="0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00482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0.5265</cdr:x>
      <cdr:y>0.07792</cdr:y>
    </cdr:from>
    <cdr:to>
      <cdr:x>0.5265</cdr:x>
      <cdr:y>0.18182</cdr:y>
    </cdr:to>
    <cdr:sp macro="" textlink="">
      <cdr:nvSpPr>
        <cdr:cNvPr id="137" name="Прямая со стрелкой 136"/>
        <cdr:cNvSpPr/>
      </cdr:nvSpPr>
      <cdr:spPr>
        <a:xfrm xmlns:a="http://schemas.openxmlformats.org/drawingml/2006/main">
          <a:off x="4644008" y="432048"/>
          <a:ext cx="0" cy="576064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rgbClr val="00482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0.53467</cdr:x>
      <cdr:y>0.03896</cdr:y>
    </cdr:from>
    <cdr:to>
      <cdr:x>0.6163</cdr:x>
      <cdr:y>0.09091</cdr:y>
    </cdr:to>
    <cdr:sp macro="" textlink="">
      <cdr:nvSpPr>
        <cdr:cNvPr id="138" name="TextBox 137"/>
        <cdr:cNvSpPr txBox="1"/>
      </cdr:nvSpPr>
      <cdr:spPr>
        <a:xfrm xmlns:a="http://schemas.openxmlformats.org/drawingml/2006/main">
          <a:off x="4716016" y="21602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+19,2%</a:t>
          </a:r>
          <a:endParaRPr lang="ru-RU" sz="1200" dirty="0"/>
        </a:p>
      </cdr:txBody>
    </cdr:sp>
  </cdr:relSizeAnchor>
  <cdr:relSizeAnchor xmlns:cdr="http://schemas.openxmlformats.org/drawingml/2006/chartDrawing">
    <cdr:from>
      <cdr:x>0.6408</cdr:x>
      <cdr:y>0.03896</cdr:y>
    </cdr:from>
    <cdr:to>
      <cdr:x>0.71427</cdr:x>
      <cdr:y>0.07792</cdr:y>
    </cdr:to>
    <cdr:sp macro="" textlink="">
      <cdr:nvSpPr>
        <cdr:cNvPr id="139" name="TextBox 138"/>
        <cdr:cNvSpPr txBox="1"/>
      </cdr:nvSpPr>
      <cdr:spPr>
        <a:xfrm xmlns:a="http://schemas.openxmlformats.org/drawingml/2006/main">
          <a:off x="5652120" y="216024"/>
          <a:ext cx="648072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 smtClean="0"/>
            <a:t>+0,6</a:t>
          </a:r>
          <a:r>
            <a:rPr lang="ru-RU" sz="1100" dirty="0" smtClean="0"/>
            <a:t>%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0.14281</cdr:x>
      <cdr:y>0.1039</cdr:y>
    </cdr:from>
    <cdr:to>
      <cdr:x>0.14281</cdr:x>
      <cdr:y>0.2078</cdr:y>
    </cdr:to>
    <cdr:sp macro="" textlink="">
      <cdr:nvSpPr>
        <cdr:cNvPr id="39" name="Прямая со стрелкой 38"/>
        <cdr:cNvSpPr/>
      </cdr:nvSpPr>
      <cdr:spPr>
        <a:xfrm xmlns:a="http://schemas.openxmlformats.org/drawingml/2006/main">
          <a:off x="1259632" y="576064"/>
          <a:ext cx="0" cy="576086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15875" cap="flat" cmpd="sng" algn="ctr">
          <a:solidFill>
            <a:srgbClr val="004821"/>
          </a:solidFill>
          <a:prstDash val="solid"/>
          <a:tailEnd type="arrow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0.10199</cdr:x>
      <cdr:y>0.03896</cdr:y>
    </cdr:from>
    <cdr:to>
      <cdr:x>0.10199</cdr:x>
      <cdr:y>0.16883</cdr:y>
    </cdr:to>
    <cdr:sp macro="" textlink="">
      <cdr:nvSpPr>
        <cdr:cNvPr id="43" name="Прямая со стрелкой 42"/>
        <cdr:cNvSpPr/>
      </cdr:nvSpPr>
      <cdr:spPr>
        <a:xfrm xmlns:a="http://schemas.openxmlformats.org/drawingml/2006/main">
          <a:off x="899592" y="216024"/>
          <a:ext cx="0" cy="720080"/>
        </a:xfrm>
        <a:prstGeom xmlns:a="http://schemas.openxmlformats.org/drawingml/2006/main" prst="straightConnector1">
          <a:avLst/>
        </a:prstGeom>
        <a:ln xmlns:a="http://schemas.openxmlformats.org/drawingml/2006/main" w="15875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0.11413</cdr:x>
      <cdr:y>0.7973</cdr:y>
    </cdr:from>
    <cdr:to>
      <cdr:x>0.17713</cdr:x>
      <cdr:y>0.85135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43608" y="4248471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0.07082</cdr:x>
      <cdr:y>0.53378</cdr:y>
    </cdr:from>
    <cdr:to>
      <cdr:x>0.14169</cdr:x>
      <cdr:y>0.61486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47564" y="2844315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b="1" dirty="0" smtClean="0"/>
            <a:t>ФФП</a:t>
          </a:r>
          <a:endParaRPr lang="ru-RU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C2C29-5BCC-4E5F-B686-84A5DC596139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B614B7-BCD3-4155-8225-A8B9314C7B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B614B7-BCD3-4155-8225-A8B9314C7BCC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00642D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</a:t>
            </a:r>
            <a:r>
              <a:rPr lang="ru-RU" sz="1200" dirty="0" smtClean="0"/>
              <a:t>Финансовое управление администрации </a:t>
            </a:r>
            <a:r>
              <a:rPr lang="ru-RU" sz="1200" dirty="0" err="1" smtClean="0"/>
              <a:t>Богучанского</a:t>
            </a:r>
            <a:r>
              <a:rPr lang="ru-RU" sz="1200" dirty="0" smtClean="0"/>
              <a:t> района</a:t>
            </a:r>
            <a:endParaRPr lang="ru-RU" sz="1200" dirty="0"/>
          </a:p>
        </p:txBody>
      </p:sp>
      <p:pic>
        <p:nvPicPr>
          <p:cNvPr id="9" name="Picture 2" descr="Y:\Пользователи\Панова Р.М\герб Богучан район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9552" cy="62068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395536" y="980728"/>
            <a:ext cx="8496944" cy="0"/>
          </a:xfrm>
          <a:prstGeom prst="line">
            <a:avLst/>
          </a:prstGeom>
          <a:ln w="15875"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 управл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395536" y="980728"/>
            <a:ext cx="8496944" cy="0"/>
          </a:xfrm>
          <a:prstGeom prst="line">
            <a:avLst/>
          </a:prstGeom>
          <a:ln w="15875"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00642D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</a:t>
            </a:r>
            <a:r>
              <a:rPr lang="ru-RU" sz="1200" dirty="0" smtClean="0"/>
              <a:t>Финансовое управление администрации </a:t>
            </a:r>
            <a:r>
              <a:rPr lang="ru-RU" sz="1200" dirty="0" err="1" smtClean="0"/>
              <a:t>Богучанского</a:t>
            </a:r>
            <a:r>
              <a:rPr lang="ru-RU" sz="1200" dirty="0" smtClean="0"/>
              <a:t> района</a:t>
            </a:r>
            <a:endParaRPr lang="ru-RU" sz="1200" dirty="0"/>
          </a:p>
        </p:txBody>
      </p:sp>
      <p:pic>
        <p:nvPicPr>
          <p:cNvPr id="10" name="Picture 2" descr="Y:\Пользователи\Панова Р.М\герб Богучан район.jpg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396915" cy="404664"/>
          </a:xfrm>
          <a:prstGeom prst="rect">
            <a:avLst/>
          </a:prstGeom>
          <a:noFill/>
        </p:spPr>
      </p:pic>
      <p:grpSp>
        <p:nvGrpSpPr>
          <p:cNvPr id="13" name="Группа 12"/>
          <p:cNvGrpSpPr/>
          <p:nvPr userDrawn="1"/>
        </p:nvGrpSpPr>
        <p:grpSpPr>
          <a:xfrm>
            <a:off x="7092280" y="0"/>
            <a:ext cx="2051720" cy="461665"/>
            <a:chOff x="7092280" y="0"/>
            <a:chExt cx="2051720" cy="461665"/>
          </a:xfrm>
        </p:grpSpPr>
        <p:sp>
          <p:nvSpPr>
            <p:cNvPr id="11" name="TextBox 10"/>
            <p:cNvSpPr txBox="1"/>
            <p:nvPr userDrawn="1"/>
          </p:nvSpPr>
          <p:spPr>
            <a:xfrm>
              <a:off x="7092280" y="0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solidFill>
                    <a:schemeClr val="bg1"/>
                  </a:solidFill>
                  <a:latin typeface="Batang" pitchFamily="18" charset="-127"/>
                  <a:ea typeface="Batang" pitchFamily="18" charset="-127"/>
                </a:rPr>
                <a:t>220</a:t>
              </a:r>
              <a:endParaRPr lang="ru-RU" sz="2400" dirty="0">
                <a:solidFill>
                  <a:schemeClr val="bg1"/>
                </a:solidFill>
                <a:latin typeface="Batang" pitchFamily="18" charset="-127"/>
                <a:ea typeface="Batang" pitchFamily="18" charset="-127"/>
              </a:endParaRPr>
            </a:p>
          </p:txBody>
        </p:sp>
        <p:sp>
          <p:nvSpPr>
            <p:cNvPr id="12" name="TextBox 11"/>
            <p:cNvSpPr txBox="1"/>
            <p:nvPr userDrawn="1"/>
          </p:nvSpPr>
          <p:spPr>
            <a:xfrm>
              <a:off x="7847856" y="0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200" dirty="0" smtClean="0">
                  <a:solidFill>
                    <a:schemeClr val="bg1"/>
                  </a:solidFill>
                  <a:cs typeface="Browallia New" pitchFamily="34" charset="-34"/>
                </a:rPr>
                <a:t>Финансовой системе</a:t>
              </a:r>
              <a:r>
                <a:rPr lang="ru-RU" sz="1200" baseline="0" dirty="0" smtClean="0">
                  <a:solidFill>
                    <a:schemeClr val="bg1"/>
                  </a:solidFill>
                  <a:cs typeface="Browallia New" pitchFamily="34" charset="-34"/>
                </a:rPr>
                <a:t> России</a:t>
              </a:r>
              <a:endParaRPr lang="ru-RU" sz="1200" dirty="0">
                <a:solidFill>
                  <a:schemeClr val="bg1"/>
                </a:solidFill>
                <a:cs typeface="Browallia New" pitchFamily="34" charset="-34"/>
              </a:endParaRPr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524328" y="188640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chemeClr val="bg1"/>
                </a:solidFill>
                <a:latin typeface="Batang" pitchFamily="18" charset="-127"/>
                <a:ea typeface="Batang" pitchFamily="18" charset="-127"/>
              </a:rPr>
              <a:t>лет</a:t>
            </a:r>
            <a:endParaRPr lang="ru-RU" sz="1100" dirty="0">
              <a:solidFill>
                <a:schemeClr val="bg1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16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7" r:id="rId13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C56A6-DD9B-45C4-AF8E-B188AD1823C5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94408-28D2-45EA-B292-F994735E9C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9144000" cy="404664"/>
          </a:xfrm>
          <a:prstGeom prst="rect">
            <a:avLst/>
          </a:prstGeom>
          <a:solidFill>
            <a:srgbClr val="00642D">
              <a:alpha val="8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          </a:t>
            </a:r>
            <a:r>
              <a:rPr lang="ru-RU" sz="1200" dirty="0" smtClean="0"/>
              <a:t>Финансовое управление администрации </a:t>
            </a:r>
            <a:r>
              <a:rPr lang="ru-RU" sz="1200" dirty="0" err="1" smtClean="0"/>
              <a:t>Богучанского</a:t>
            </a:r>
            <a:r>
              <a:rPr lang="ru-RU" sz="1200" dirty="0" smtClean="0"/>
              <a:t> района</a:t>
            </a:r>
            <a:endParaRPr lang="ru-RU" sz="1200" dirty="0"/>
          </a:p>
        </p:txBody>
      </p:sp>
      <p:pic>
        <p:nvPicPr>
          <p:cNvPr id="10" name="Picture 2" descr="Y:\Пользователи\Панова Р.М\герб Богучан район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539552" cy="6206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4821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27584" y="692696"/>
            <a:ext cx="7845425" cy="590391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b="1" dirty="0" smtClean="0">
                <a:solidFill>
                  <a:srgbClr val="004821"/>
                </a:solidFill>
                <a:latin typeface="Arial" pitchFamily="34" charset="0"/>
                <a:cs typeface="Arial" pitchFamily="34" charset="0"/>
              </a:rPr>
              <a:t> РАЙОННЫЙ БЮДЖЕТ БОГУЧАНСКОГО РАЙОНА НА 2024 ГОД И ПЛАНОВЫЙ ПЕРИОД   2025-2026 ГОДОВ</a:t>
            </a:r>
            <a:r>
              <a:rPr lang="ru-RU" dirty="0" smtClean="0">
                <a:solidFill>
                  <a:srgbClr val="004821"/>
                </a:solidFill>
              </a:rPr>
              <a:t/>
            </a:r>
            <a:br>
              <a:rPr lang="ru-RU" dirty="0" smtClean="0">
                <a:solidFill>
                  <a:srgbClr val="004821"/>
                </a:solidFill>
              </a:rPr>
            </a:br>
            <a:r>
              <a:rPr lang="ru-RU" dirty="0" smtClean="0">
                <a:solidFill>
                  <a:srgbClr val="004821"/>
                </a:solidFill>
              </a:rPr>
              <a:t/>
            </a:r>
            <a:br>
              <a:rPr lang="ru-RU" dirty="0" smtClean="0">
                <a:solidFill>
                  <a:srgbClr val="004821"/>
                </a:solidFill>
              </a:rPr>
            </a:br>
            <a:endParaRPr lang="ru-RU" dirty="0">
              <a:solidFill>
                <a:srgbClr val="00482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779912" y="6309320"/>
            <a:ext cx="1728192" cy="33813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4821"/>
                </a:solidFill>
              </a:rPr>
              <a:t>с. </a:t>
            </a:r>
            <a:r>
              <a:rPr lang="ru-RU" dirty="0" err="1" smtClean="0">
                <a:solidFill>
                  <a:srgbClr val="004821"/>
                </a:solidFill>
              </a:rPr>
              <a:t>Богучаны</a:t>
            </a:r>
            <a:endParaRPr lang="ru-RU" dirty="0">
              <a:solidFill>
                <a:srgbClr val="0048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576262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межбюджетных трансфертов 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1979712" y="1124744"/>
            <a:ext cx="5112568" cy="3067541"/>
            <a:chOff x="1979712" y="1124744"/>
            <a:chExt cx="5112568" cy="3067541"/>
          </a:xfrm>
        </p:grpSpPr>
        <p:sp>
          <p:nvSpPr>
            <p:cNvPr id="25" name="Овал 24"/>
            <p:cNvSpPr/>
            <p:nvPr/>
          </p:nvSpPr>
          <p:spPr>
            <a:xfrm>
              <a:off x="1979712" y="2132857"/>
              <a:ext cx="1728192" cy="1800200"/>
            </a:xfrm>
            <a:prstGeom prst="ellipse">
              <a:avLst/>
            </a:prstGeom>
            <a:gradFill>
              <a:gsLst>
                <a:gs pos="0">
                  <a:srgbClr val="92D05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5400000" scaled="0"/>
            </a:gradFill>
            <a:ln w="31750">
              <a:noFill/>
            </a:ln>
            <a:scene3d>
              <a:camera prst="orthographicFront"/>
              <a:lightRig rig="threePt" dir="t"/>
            </a:scene3d>
            <a:sp3d>
              <a:bevelT w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Краевой бюджет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6" name="Овал 25"/>
            <p:cNvSpPr/>
            <p:nvPr/>
          </p:nvSpPr>
          <p:spPr>
            <a:xfrm>
              <a:off x="4932040" y="1124744"/>
              <a:ext cx="2160240" cy="1368152"/>
            </a:xfrm>
            <a:prstGeom prst="ellipse">
              <a:avLst/>
            </a:prstGeom>
            <a:solidFill>
              <a:srgbClr val="92D050"/>
            </a:solidFill>
            <a:ln w="31750">
              <a:noFill/>
            </a:ln>
            <a:scene3d>
              <a:camera prst="orthographicFront"/>
              <a:lightRig rig="threePt" dir="t"/>
            </a:scene3d>
            <a:sp3d>
              <a:bevelT w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Районный</a:t>
              </a:r>
              <a:r>
                <a:rPr lang="ru-RU" sz="2000" dirty="0" smtClean="0"/>
                <a:t> </a:t>
              </a:r>
              <a:r>
                <a:rPr lang="ru-RU" sz="2000" dirty="0" smtClean="0">
                  <a:solidFill>
                    <a:schemeClr val="tx1"/>
                  </a:solidFill>
                </a:rPr>
                <a:t>бюджет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sp>
          <p:nvSpPr>
            <p:cNvPr id="27" name="Овал 26"/>
            <p:cNvSpPr/>
            <p:nvPr/>
          </p:nvSpPr>
          <p:spPr>
            <a:xfrm>
              <a:off x="5004048" y="2924944"/>
              <a:ext cx="2088232" cy="1267341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31750">
              <a:noFill/>
            </a:ln>
            <a:scene3d>
              <a:camera prst="orthographicFront"/>
              <a:lightRig rig="threePt" dir="t"/>
            </a:scene3d>
            <a:sp3d>
              <a:bevelT w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lang="ru-RU" sz="2000" dirty="0" smtClean="0">
                  <a:solidFill>
                    <a:schemeClr val="tx1"/>
                  </a:solidFill>
                </a:rPr>
                <a:t>Бюджеты поселений</a:t>
              </a:r>
              <a:endParaRPr lang="ru-RU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Прямая со стрелкой 27"/>
            <p:cNvCxnSpPr/>
            <p:nvPr/>
          </p:nvCxnSpPr>
          <p:spPr>
            <a:xfrm flipV="1">
              <a:off x="3635896" y="1916832"/>
              <a:ext cx="1080120" cy="648072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/>
            <p:nvPr/>
          </p:nvCxnSpPr>
          <p:spPr>
            <a:xfrm>
              <a:off x="5364088" y="2420888"/>
              <a:ext cx="0" cy="504056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V="1">
              <a:off x="6588224" y="2420888"/>
              <a:ext cx="0" cy="50405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/>
            <p:nvPr/>
          </p:nvCxnSpPr>
          <p:spPr>
            <a:xfrm>
              <a:off x="3707904" y="3284984"/>
              <a:ext cx="1224136" cy="360040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w="lg" len="lg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3779912" y="2060848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1</a:t>
              </a:r>
              <a:endParaRPr lang="ru-RU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3851920" y="3429000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2</a:t>
              </a:r>
              <a:endParaRPr lang="ru-RU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5004048" y="2492896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3</a:t>
              </a:r>
              <a:endParaRPr lang="ru-RU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6660232" y="2564904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4</a:t>
              </a:r>
              <a:endParaRPr lang="ru-RU" dirty="0"/>
            </a:p>
          </p:txBody>
        </p:sp>
      </p:grpSp>
      <p:sp>
        <p:nvSpPr>
          <p:cNvPr id="60" name="Скругленный прямоугольник 59"/>
          <p:cNvSpPr/>
          <p:nvPr/>
        </p:nvSpPr>
        <p:spPr>
          <a:xfrm>
            <a:off x="467544" y="4293096"/>
            <a:ext cx="8424936" cy="2232248"/>
          </a:xfrm>
          <a:prstGeom prst="roundRect">
            <a:avLst/>
          </a:prstGeom>
          <a:gradFill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5400000" scaled="0"/>
          </a:gradFill>
          <a:ln>
            <a:noFill/>
          </a:ln>
          <a:scene3d>
            <a:camera prst="orthographicFront"/>
            <a:lightRig rig="threePt" dir="t"/>
          </a:scene3d>
          <a:sp3d>
            <a:bevelT w="254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1 -  Межбюджетные трансферты из краевого бюджета – 2 630 473,9 тыс. рублей;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2 - Межбюджетные трансферты из краевого бюджета в бюджет поселений – 0,0 тыс.рублей;</a:t>
            </a:r>
          </a:p>
          <a:p>
            <a:pPr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3 - Межбюджетные трансферты в бюджеты поселений     - 214 137,1 </a:t>
            </a:r>
            <a:r>
              <a:rPr lang="ru-RU" sz="1600" b="1" dirty="0" smtClean="0">
                <a:solidFill>
                  <a:schemeClr val="tx1"/>
                </a:solidFill>
              </a:rPr>
              <a:t>тыс. рублей;</a:t>
            </a:r>
          </a:p>
          <a:p>
            <a:pPr>
              <a:buNone/>
            </a:pPr>
            <a:endParaRPr lang="ru-RU" sz="1600" b="1" dirty="0" smtClean="0">
              <a:solidFill>
                <a:schemeClr val="tx1"/>
              </a:solidFill>
            </a:endParaRPr>
          </a:p>
          <a:p>
            <a:r>
              <a:rPr lang="ru-RU" sz="1600" b="1" dirty="0" smtClean="0">
                <a:solidFill>
                  <a:schemeClr val="tx1"/>
                </a:solidFill>
              </a:rPr>
              <a:t>4 - </a:t>
            </a:r>
            <a:r>
              <a:rPr 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Межбюджетные трансферты из бюджетов поселений  - 2 827,5 тыс. рублей;</a:t>
            </a:r>
          </a:p>
          <a:p>
            <a:pPr>
              <a:buNone/>
            </a:pPr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31800" y="620713"/>
            <a:ext cx="8712200" cy="2159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Особенности формирования расходов бюджета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981075"/>
            <a:ext cx="8229600" cy="5616575"/>
          </a:xfrm>
        </p:spPr>
        <p:txBody>
          <a:bodyPr>
            <a:normAutofit lnSpcReduction="10000"/>
          </a:bodyPr>
          <a:lstStyle/>
          <a:p>
            <a:r>
              <a:rPr lang="ru-RU" sz="2000" dirty="0" smtClean="0">
                <a:solidFill>
                  <a:srgbClr val="C00000"/>
                </a:solidFill>
              </a:rPr>
              <a:t>Расчетные расходы районного бюджета на 2024 год увеличены на принимаемые обязательства, в том числе: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индексация расходов на оплату коммунальных услуг  с 1 января 2024 года – на 5,0 %;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индексация расходов на приобретение продуктов для организации питания в муниципальных образовательных учреждениях  с 1 января 2024 года на 5,0 процента; 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индексация расходов на проведение работ по благоустройству территорий муниципалитетов с 1 января 2024 года на 5 процентов;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содержание общественных пространств, благоустроенных или благоустраиваемых в рамках муниципальных программ формирования современной городской среды, в том числе с участием федерального бюджета;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ввод новой сети муниципальных учреждений со сроком открытия </a:t>
            </a:r>
            <a:br>
              <a:rPr lang="ru-RU" sz="1400" dirty="0" smtClean="0"/>
            </a:br>
            <a:r>
              <a:rPr lang="ru-RU" sz="1400" dirty="0" smtClean="0"/>
              <a:t>до 1 сентября 2024 года (лыжная база в п. Таежный, пристройка к школе п.Осиновый Мыс)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увеличение минимального уровня заработной платы работников бюджетной сферы с 1 января 2023 года;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увеличение фондов оплаты труда в связи с повышением с 1 июля 2023 года на 6,3 процента заработной платы лиц, замещающих муниципальные должности;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увеличение расходов на реализацию решений об изменении механизма начисления пенсии за выслугу лет муниципальным служащим</a:t>
            </a:r>
          </a:p>
          <a:p>
            <a:r>
              <a:rPr lang="ru-RU" sz="1800" dirty="0" smtClean="0">
                <a:solidFill>
                  <a:srgbClr val="C00000"/>
                </a:solidFill>
              </a:rPr>
              <a:t>Изменен размер расходов на содержание улично-дорожной сети: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на планируемое изменение размера отчислений в местные бюджеты от акцизов на автомобильный и прямогонный бензин, дизельное топливо, моторные масла для дизельных и (или) карбюраторных (</a:t>
            </a:r>
            <a:r>
              <a:rPr lang="ru-RU" sz="1400" dirty="0" err="1" smtClean="0"/>
              <a:t>инжекторных</a:t>
            </a:r>
            <a:r>
              <a:rPr lang="ru-RU" sz="1400" dirty="0" smtClean="0"/>
              <a:t>) двигателей, производимых на территории Российской Федерации  и индексации на 5,0 процента оставшейся суммы расчетных расходов на содержание улично-дорожной сети;</a:t>
            </a:r>
          </a:p>
          <a:p>
            <a:pPr>
              <a:buFont typeface="Wingdings" pitchFamily="2" charset="2"/>
              <a:buChar char="ü"/>
            </a:pPr>
            <a:r>
              <a:rPr lang="ru-RU" sz="1400" dirty="0" smtClean="0"/>
              <a:t>На увеличение расходов на содержание автомобильных дорог местного значения. </a:t>
            </a:r>
          </a:p>
          <a:p>
            <a:pPr>
              <a:buFont typeface="Wingdings" pitchFamily="2" charset="2"/>
              <a:buChar char="ü"/>
            </a:pPr>
            <a:endParaRPr lang="ru-RU" sz="1800" dirty="0" smtClean="0"/>
          </a:p>
          <a:p>
            <a:pPr>
              <a:buFont typeface="Wingdings" pitchFamily="2" charset="2"/>
              <a:buChar char="ü"/>
            </a:pPr>
            <a:endParaRPr lang="ru-RU" sz="1800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620688"/>
            <a:ext cx="6544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004821"/>
                </a:solidFill>
              </a:rPr>
              <a:t>Подходы по повышению заработной платы с 01.01.2024 года</a:t>
            </a:r>
            <a:endParaRPr lang="ru-RU" b="1" i="1" dirty="0">
              <a:solidFill>
                <a:srgbClr val="00482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1520" y="1052736"/>
            <a:ext cx="8568952" cy="0"/>
          </a:xfrm>
          <a:prstGeom prst="line">
            <a:avLst/>
          </a:prstGeom>
          <a:ln w="19050">
            <a:solidFill>
              <a:srgbClr val="0048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59632" y="1268760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С 01.01.2024 </a:t>
            </a:r>
            <a:r>
              <a:rPr lang="ru-RU" b="1" dirty="0" smtClean="0">
                <a:solidFill>
                  <a:srgbClr val="FF0000"/>
                </a:solidFill>
              </a:rPr>
              <a:t>увеличение </a:t>
            </a:r>
            <a:r>
              <a:rPr lang="ru-RU" dirty="0" smtClean="0"/>
              <a:t>ЗП всем категориям </a:t>
            </a:r>
            <a:r>
              <a:rPr lang="ru-RU" b="1" dirty="0" smtClean="0">
                <a:solidFill>
                  <a:srgbClr val="FF0000"/>
                </a:solidFill>
              </a:rPr>
              <a:t>на 3 000 руб. </a:t>
            </a:r>
            <a:r>
              <a:rPr lang="ru-RU" dirty="0" smtClean="0"/>
              <a:t>(с начислением РК и ПН);</a:t>
            </a:r>
          </a:p>
          <a:p>
            <a:pPr lvl="0"/>
            <a:r>
              <a:rPr lang="ru-RU" dirty="0" smtClean="0"/>
              <a:t>Повышение ЗП </a:t>
            </a:r>
            <a:r>
              <a:rPr lang="ru-RU" dirty="0" smtClean="0">
                <a:solidFill>
                  <a:srgbClr val="FF0000"/>
                </a:solidFill>
              </a:rPr>
              <a:t>на 5 400 </a:t>
            </a:r>
            <a:r>
              <a:rPr lang="ru-RU" dirty="0" smtClean="0"/>
              <a:t>рублей;</a:t>
            </a:r>
          </a:p>
          <a:p>
            <a:pPr lvl="0"/>
            <a:r>
              <a:rPr lang="ru-RU" dirty="0" smtClean="0"/>
              <a:t>Для работников учреждений – </a:t>
            </a:r>
            <a:r>
              <a:rPr lang="ru-RU" dirty="0" smtClean="0">
                <a:solidFill>
                  <a:srgbClr val="FF0000"/>
                </a:solidFill>
              </a:rPr>
              <a:t>специальная краевая выплата</a:t>
            </a:r>
            <a:r>
              <a:rPr lang="ru-RU" dirty="0" smtClean="0"/>
              <a:t>; для муниципальных служащих – </a:t>
            </a:r>
            <a:r>
              <a:rPr lang="ru-RU" dirty="0" smtClean="0">
                <a:solidFill>
                  <a:srgbClr val="FF0000"/>
                </a:solidFill>
              </a:rPr>
              <a:t>увеличение денежного поощрения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412776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9A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1916832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2276872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23528" y="3140968"/>
            <a:ext cx="8496944" cy="0"/>
          </a:xfrm>
          <a:prstGeom prst="line">
            <a:avLst/>
          </a:prstGeom>
          <a:ln w="19050">
            <a:solidFill>
              <a:srgbClr val="0048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971600" y="3212976"/>
            <a:ext cx="3168352" cy="432048"/>
          </a:xfrm>
          <a:prstGeom prst="rect">
            <a:avLst/>
          </a:prstGeom>
          <a:solidFill>
            <a:srgbClr val="009A46">
              <a:alpha val="81000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ПРЕИМУЩЕСТВА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899592" y="3933056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331640" y="3861048"/>
            <a:ext cx="4796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Устанавливает гарантированный </a:t>
            </a:r>
            <a:r>
              <a:rPr lang="ru-RU" sz="1400" b="1" dirty="0" smtClean="0"/>
              <a:t>элемент заработной платы</a:t>
            </a:r>
            <a:endParaRPr lang="ru-RU" sz="1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99592" y="4365104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331640" y="4293096"/>
            <a:ext cx="66721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Обеспечивает </a:t>
            </a:r>
            <a:r>
              <a:rPr lang="ru-RU" sz="1400" b="1" dirty="0" smtClean="0"/>
              <a:t>единообразное, фиксированное увеличение заработной платы </a:t>
            </a:r>
            <a:r>
              <a:rPr lang="ru-RU" sz="1400" dirty="0" smtClean="0"/>
              <a:t>всех </a:t>
            </a:r>
          </a:p>
          <a:p>
            <a:r>
              <a:rPr lang="ru-RU" sz="1400" dirty="0" smtClean="0"/>
              <a:t>Работников в размере, равном абсолютному увеличению МРОТ с 01.01.2024 </a:t>
            </a:r>
            <a:endParaRPr lang="ru-RU" sz="14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899592" y="5085184"/>
            <a:ext cx="144016" cy="144016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403648" y="4869160"/>
            <a:ext cx="69104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400" dirty="0" smtClean="0"/>
          </a:p>
          <a:p>
            <a:r>
              <a:rPr lang="ru-RU" sz="1400" dirty="0" smtClean="0"/>
              <a:t>Способствует:</a:t>
            </a:r>
          </a:p>
          <a:p>
            <a:r>
              <a:rPr lang="ru-RU" sz="1400" b="1" dirty="0" smtClean="0"/>
              <a:t>Сокращению дифференциации в уровнях оплаты </a:t>
            </a:r>
            <a:r>
              <a:rPr lang="ru-RU" sz="1400" dirty="0" smtClean="0"/>
              <a:t>труда с высокооплачиваемыми</a:t>
            </a:r>
          </a:p>
          <a:p>
            <a:r>
              <a:rPr lang="ru-RU" sz="1400" dirty="0" smtClean="0"/>
              <a:t>должностями </a:t>
            </a:r>
            <a:r>
              <a:rPr lang="ru-RU" sz="1400" b="1" dirty="0" smtClean="0"/>
              <a:t>не увеличению контингента </a:t>
            </a:r>
            <a:r>
              <a:rPr lang="ru-RU" sz="1400" dirty="0" smtClean="0"/>
              <a:t>получателей региональных выплат до </a:t>
            </a:r>
            <a:r>
              <a:rPr lang="ru-RU" sz="1400" b="1" dirty="0" smtClean="0"/>
              <a:t>МРОТ</a:t>
            </a:r>
            <a:endParaRPr lang="ru-RU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706437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Характеристика расходной части бюджета     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4294967295"/>
          </p:nvPr>
        </p:nvGraphicFramePr>
        <p:xfrm>
          <a:off x="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Chart bld="category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360362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Муниципальные программы района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052513"/>
          <a:ext cx="9143999" cy="532957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95535"/>
                <a:gridCol w="4485006"/>
                <a:gridCol w="1520169"/>
                <a:gridCol w="1440161"/>
                <a:gridCol w="1303128"/>
              </a:tblGrid>
              <a:tr h="38055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Наименование программы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2026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образования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1 720 877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1 698 882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1 676 951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 smtClean="0"/>
                        <a:t>Охрана окружающей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12 437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12 652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13 782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Реформирование и модернизация ЖКХ и повышение энергетической эффективности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661 513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259 790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259 790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4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Защита населения и территорий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 от чрезвычайных ситуаций природного и техногенного характера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40 334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40 334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40 334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5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/>
                        <a:t>Развитие культуры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349 969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349 969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349 757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6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Молодежь </a:t>
                      </a:r>
                      <a:r>
                        <a:rPr lang="ru-RU" sz="1200" u="none" strike="noStrike" dirty="0" err="1"/>
                        <a:t>Приангарья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17 711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17 712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17 712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7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физической культуры и спорта в </a:t>
                      </a:r>
                      <a:r>
                        <a:rPr lang="ru-RU" sz="1200" u="none" strike="noStrike" dirty="0" err="1"/>
                        <a:t>Богучанском</a:t>
                      </a:r>
                      <a:r>
                        <a:rPr lang="ru-RU" sz="1200" u="none" strike="noStrike" dirty="0"/>
                        <a:t> районе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aseline="0" dirty="0" smtClean="0">
                          <a:latin typeface="+mn-lt"/>
                        </a:rPr>
                        <a:t> 21 682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21 080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21 080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46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8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инвестиционной деятельности, малого и среднего предпринимательства на территории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2 522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2 522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2 522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9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транспортной системы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119 538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56 100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32 738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39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10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Обеспечения доступным и комфортным жильем граждан  </a:t>
                      </a:r>
                      <a:r>
                        <a:rPr lang="ru-RU" sz="1200" u="none" strike="noStrike" dirty="0" err="1"/>
                        <a:t>Богучанского</a:t>
                      </a:r>
                      <a:r>
                        <a:rPr lang="ru-RU" sz="1200" u="none" strike="noStrike" dirty="0"/>
                        <a:t> района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20 632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20 560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19 666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5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11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Управление муниципальными финансами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205 272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170 486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None/>
                      </a:pPr>
                      <a:r>
                        <a:rPr lang="ru-RU" sz="1200" dirty="0" smtClean="0">
                          <a:latin typeface="+mn-lt"/>
                        </a:rPr>
                        <a:t>163 683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41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12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u="none" strike="noStrike" dirty="0"/>
                        <a:t>Развитие сельского хозяйства в </a:t>
                      </a:r>
                      <a:r>
                        <a:rPr lang="ru-RU" sz="1200" u="none" strike="noStrike" dirty="0" err="1"/>
                        <a:t>Богучанском</a:t>
                      </a:r>
                      <a:r>
                        <a:rPr lang="ru-RU" sz="1200" u="none" strike="noStrike" dirty="0"/>
                        <a:t> районе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2 290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2 290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+mn-lt"/>
                        </a:rPr>
                        <a:t>2 290</a:t>
                      </a:r>
                      <a:endParaRPr lang="en-US" sz="1200" dirty="0" smtClean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15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Всего</a:t>
                      </a:r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3 174 777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2 652 377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2 600 305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2453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Расходы районного бюджета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3 416 755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2 819 268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2 803 417</a:t>
                      </a:r>
                      <a:endParaRPr lang="ru-RU" sz="12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909">
                <a:tc>
                  <a:txBody>
                    <a:bodyPr/>
                    <a:lstStyle/>
                    <a:p>
                      <a:endParaRPr lang="ru-RU" sz="12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Доля программных расходов, %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92,9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94,0</a:t>
                      </a:r>
                      <a:endParaRPr lang="ru-RU" sz="1200" dirty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92,8</a:t>
                      </a:r>
                      <a:endParaRPr lang="ru-RU" sz="1200" dirty="0" smtClean="0">
                        <a:latin typeface="+mn-lt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56376" y="692696"/>
            <a:ext cx="11876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(тыс.рублей)</a:t>
            </a:r>
            <a:endParaRPr lang="ru-RU" sz="11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686800" cy="144462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муниципальных программ района на 2024 год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07950" y="981075"/>
          <a:ext cx="9036050" cy="587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549275"/>
            <a:ext cx="8229600" cy="287338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642D"/>
                </a:solidFill>
              </a:rPr>
              <a:t>Доля  муниципальных программ в общем объеме расходов бюджета </a:t>
            </a:r>
            <a:r>
              <a:rPr lang="ru-RU" sz="2000" b="1" i="1" dirty="0" err="1" smtClean="0">
                <a:solidFill>
                  <a:srgbClr val="00642D"/>
                </a:solidFill>
              </a:rPr>
              <a:t>Богучанского</a:t>
            </a:r>
            <a:r>
              <a:rPr lang="ru-RU" sz="2000" b="1" i="1" dirty="0" smtClean="0">
                <a:solidFill>
                  <a:srgbClr val="00642D"/>
                </a:solidFill>
              </a:rPr>
              <a:t> района, %</a:t>
            </a:r>
            <a:endParaRPr lang="ru-RU" sz="2000" b="1" i="1" dirty="0">
              <a:solidFill>
                <a:srgbClr val="00642D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836613"/>
          <a:ext cx="9144000" cy="6021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0" categoryIdx="7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0" categoryIdx="8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9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">
                                            <p:graphicEl>
                                              <a:chart seriesIdx="0" categoryIdx="1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chart seriesIdx="0" categoryIdx="1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El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686800" cy="1143000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расходной части бюджета на 2024 год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268413"/>
          <a:ext cx="8713788" cy="518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703840" y="908720"/>
            <a:ext cx="14401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i="1" dirty="0" smtClean="0"/>
              <a:t>(тысяч рублей)</a:t>
            </a:r>
            <a:endParaRPr lang="ru-RU" sz="1200" b="1" i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620713"/>
            <a:ext cx="8686800" cy="633412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экономических статей расходов районного бюджета в      2024 году, %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557338"/>
          <a:ext cx="8459788" cy="4535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El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9144000" cy="720725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Прогноз расходов в 2024 году главными распорядителями бюджетных средств, %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196975"/>
          <a:ext cx="8964613" cy="5545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0" categoryIdx="3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0" categoryIdx="4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0" categoryIdx="5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0" categoryIdx="6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0" categoryIdx="7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0" categoryIdx="8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9" bldStep="ptIn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0" categoryIdx="9" bldStep="ptIn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El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8785225" cy="287337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Основные направления бюджетной политики </a:t>
            </a:r>
            <a:r>
              <a:rPr lang="ru-RU" sz="2000" b="1" i="1" dirty="0" err="1" smtClean="0">
                <a:solidFill>
                  <a:srgbClr val="004821"/>
                </a:solidFill>
              </a:rPr>
              <a:t>Богучанского</a:t>
            </a:r>
            <a:r>
              <a:rPr lang="ru-RU" sz="2000" b="1" i="1" dirty="0" smtClean="0">
                <a:solidFill>
                  <a:srgbClr val="004821"/>
                </a:solidFill>
              </a:rPr>
              <a:t> района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95536" y="980728"/>
            <a:ext cx="8496944" cy="0"/>
          </a:xfrm>
          <a:prstGeom prst="line">
            <a:avLst/>
          </a:prstGeom>
          <a:ln w="15875">
            <a:solidFill>
              <a:srgbClr val="003E1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одержимое 3"/>
          <p:cNvGraphicFramePr>
            <a:graphicFrameLocks/>
          </p:cNvGraphicFramePr>
          <p:nvPr/>
        </p:nvGraphicFramePr>
        <p:xfrm>
          <a:off x="457200" y="1196752"/>
          <a:ext cx="843528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F3EE8F2-3CEB-4258-8757-CEB9A6FB9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1F3EE8F2-3CEB-4258-8757-CEB9A6FB93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D7F88A-BCB9-492B-97C3-84E7E2DE1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>
                                            <p:graphicEl>
                                              <a:dgm id="{0DD7F88A-BCB9-492B-97C3-84E7E2DE13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DF61970-6390-4E47-81A7-EB795E0325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1DF61970-6390-4E47-81A7-EB795E0325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E1F0102-109B-45CE-8E50-E56391AC3D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>
                                            <p:graphicEl>
                                              <a:dgm id="{0E1F0102-109B-45CE-8E50-E56391AC3D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7FD33AA3-5634-48DC-8F5E-37164D1831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>
                                            <p:graphicEl>
                                              <a:dgm id="{7FD33AA3-5634-48DC-8F5E-37164D1831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490537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Динамика муниципального долга </a:t>
            </a:r>
            <a:r>
              <a:rPr lang="ru-RU" sz="2000" b="1" i="1" dirty="0" err="1" smtClean="0">
                <a:solidFill>
                  <a:srgbClr val="004821"/>
                </a:solidFill>
              </a:rPr>
              <a:t>Богучанского</a:t>
            </a:r>
            <a:r>
              <a:rPr lang="ru-RU" sz="2000" b="1" i="1" dirty="0" smtClean="0">
                <a:solidFill>
                  <a:srgbClr val="004821"/>
                </a:solidFill>
              </a:rPr>
              <a:t> района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125538"/>
          <a:ext cx="8229600" cy="573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8313" y="620713"/>
            <a:ext cx="8675687" cy="4318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Параметры районного </a:t>
            </a:r>
            <a:r>
              <a:rPr lang="ru-RU" sz="1800" b="1" i="1" dirty="0" smtClean="0">
                <a:solidFill>
                  <a:srgbClr val="004821"/>
                </a:solidFill>
              </a:rPr>
              <a:t>бюджета</a:t>
            </a:r>
            <a:r>
              <a:rPr lang="ru-RU" sz="2000" b="1" i="1" dirty="0" smtClean="0">
                <a:solidFill>
                  <a:srgbClr val="004821"/>
                </a:solidFill>
              </a:rPr>
              <a:t> на 2024-2026 годы</a:t>
            </a:r>
            <a:endParaRPr lang="ru-RU" sz="2000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23850" y="1196975"/>
          <a:ext cx="8820472" cy="5448640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3456384"/>
                <a:gridCol w="1368152"/>
                <a:gridCol w="1008112"/>
                <a:gridCol w="999535"/>
                <a:gridCol w="955132"/>
                <a:gridCol w="1033157"/>
              </a:tblGrid>
              <a:tr h="43964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Направления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2023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первоначальный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2023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</a:rPr>
                        <a:t>уточненный</a:t>
                      </a:r>
                      <a:endParaRPr lang="ru-RU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2024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2025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2026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ДОХОДЫ, в т.ч.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2 832 496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3 651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</a:rPr>
                        <a:t> 059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3 409 379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2 872 317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2 803 417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Собственные доходы, в т.ч.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1 619 313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1 749 916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1 748 951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1 632 231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1 593 150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налоговые и неналоговые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792 657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793 247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773 778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798 583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812 552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дотации из</a:t>
                      </a:r>
                      <a:r>
                        <a:rPr lang="ru-RU" sz="1400" baseline="0" dirty="0" smtClean="0"/>
                        <a:t> краевого бюджета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824 048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/>
                        <a:t>952 163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972 873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778 298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778 298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   прочие безвозмездные   поступления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2 608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4 506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2 300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55 350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2 300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453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Целевые средства из краевого бюджета и бюджетов</a:t>
                      </a:r>
                      <a:r>
                        <a:rPr lang="ru-RU" sz="1400" baseline="0" dirty="0" smtClean="0"/>
                        <a:t> поселений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1 213 183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1 901 143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1 660 428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1 240 086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1 210 267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РАСХОДЫ, в т.ч.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2 849 318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3 974 585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3 416 755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2 819 267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2 803 417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 за счет собственных средств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1 636 135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2 073 442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1 756 327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1 579 181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1 593 150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Расходы за счет целевых</a:t>
                      </a:r>
                      <a:r>
                        <a:rPr lang="ru-RU" sz="1400" baseline="0" dirty="0" smtClean="0"/>
                        <a:t> средств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1 213 183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1 901 143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1 660 428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1 240 086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1 210 267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ДЕФИЦИТ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-16 822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-323 526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-7</a:t>
                      </a:r>
                      <a:r>
                        <a:rPr lang="ru-RU" sz="1400" b="1" baseline="0" dirty="0" smtClean="0">
                          <a:solidFill>
                            <a:srgbClr val="C00000"/>
                          </a:solidFill>
                        </a:rPr>
                        <a:t> 375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53 050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C00000"/>
                          </a:solidFill>
                        </a:rPr>
                        <a:t>0</a:t>
                      </a:r>
                      <a:endParaRPr lang="ru-RU" sz="1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643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ИСТОЧНИКИ: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</a:rPr>
                        <a:t>16 822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323 526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7 375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-53 050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980728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000" dirty="0" smtClean="0"/>
          </a:p>
          <a:p>
            <a:endParaRPr lang="ru-RU" sz="10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Обеспечить </a:t>
            </a:r>
            <a:r>
              <a:rPr lang="ru-RU" sz="1400" u="sng" dirty="0" smtClean="0">
                <a:solidFill>
                  <a:srgbClr val="C00000"/>
                </a:solidFill>
              </a:rPr>
              <a:t>принятие планов мероприятий </a:t>
            </a:r>
            <a:r>
              <a:rPr lang="ru-RU" sz="1400" dirty="0" smtClean="0"/>
              <a:t>по росту доходов, оптимизации расходов, совершенствованию межбюджетных отношений и долговой политики</a:t>
            </a:r>
          </a:p>
          <a:p>
            <a:endParaRPr lang="ru-RU" sz="14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dirty="0" smtClean="0"/>
              <a:t>Усилить </a:t>
            </a:r>
            <a:r>
              <a:rPr lang="ru-RU" sz="1400" dirty="0" smtClean="0"/>
              <a:t>работу по реализации мер, направленных на </a:t>
            </a:r>
            <a:r>
              <a:rPr lang="ru-RU" sz="1400" u="sng" dirty="0" smtClean="0">
                <a:solidFill>
                  <a:srgbClr val="C00000"/>
                </a:solidFill>
              </a:rPr>
              <a:t>увеличение собственной доходной базы</a:t>
            </a:r>
            <a:r>
              <a:rPr lang="ru-RU" sz="1400" dirty="0" smtClean="0"/>
              <a:t>, в том </a:t>
            </a:r>
            <a:r>
              <a:rPr lang="ru-RU" sz="1400" dirty="0" smtClean="0"/>
              <a:t>числе </a:t>
            </a:r>
            <a:r>
              <a:rPr lang="ru-RU" sz="1400" u="sng" dirty="0" smtClean="0">
                <a:solidFill>
                  <a:srgbClr val="C00000"/>
                </a:solidFill>
              </a:rPr>
              <a:t>взыскания задолженности </a:t>
            </a:r>
            <a:r>
              <a:rPr lang="ru-RU" sz="1400" dirty="0" smtClean="0"/>
              <a:t>по неналоговым доходам и </a:t>
            </a:r>
            <a:r>
              <a:rPr lang="ru-RU" sz="1400" dirty="0" smtClean="0"/>
              <a:t>за счет повышения бюджетной отдачи от использования объектов </a:t>
            </a:r>
            <a:r>
              <a:rPr lang="ru-RU" sz="1400" u="sng" dirty="0" smtClean="0">
                <a:solidFill>
                  <a:srgbClr val="C00000"/>
                </a:solidFill>
              </a:rPr>
              <a:t>земельно-имущественного комплекса</a:t>
            </a:r>
          </a:p>
          <a:p>
            <a:endParaRPr lang="ru-RU" sz="14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Обеспечить </a:t>
            </a:r>
            <a:r>
              <a:rPr lang="ru-RU" sz="1400" u="sng" dirty="0" smtClean="0">
                <a:solidFill>
                  <a:srgbClr val="C00000"/>
                </a:solidFill>
              </a:rPr>
              <a:t>достижение целевых показателей национальных проектов </a:t>
            </a:r>
            <a:r>
              <a:rPr lang="ru-RU" sz="1400" dirty="0" smtClean="0"/>
              <a:t>и своевременное освоение средств на их </a:t>
            </a:r>
            <a:r>
              <a:rPr lang="ru-RU" sz="1400" dirty="0" smtClean="0"/>
              <a:t>реализацию</a:t>
            </a:r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Обеспечить разработку и </a:t>
            </a:r>
            <a:r>
              <a:rPr lang="ru-RU" sz="1400" u="sng" dirty="0" smtClean="0">
                <a:solidFill>
                  <a:srgbClr val="C00000"/>
                </a:solidFill>
              </a:rPr>
              <a:t>принятие муниципальных правовых актов</a:t>
            </a:r>
            <a:r>
              <a:rPr lang="ru-RU" sz="1400" dirty="0" smtClean="0"/>
              <a:t> , регулирующих вопросы </a:t>
            </a:r>
            <a:r>
              <a:rPr lang="ru-RU" sz="1400" u="sng" dirty="0" smtClean="0">
                <a:solidFill>
                  <a:srgbClr val="C00000"/>
                </a:solidFill>
              </a:rPr>
              <a:t>оплаты труда</a:t>
            </a:r>
            <a:endParaRPr lang="ru-RU" sz="1400" u="sng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14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Обеспечить </a:t>
            </a:r>
            <a:r>
              <a:rPr lang="ru-RU" sz="1400" u="sng" dirty="0" smtClean="0">
                <a:solidFill>
                  <a:srgbClr val="C00000"/>
                </a:solidFill>
              </a:rPr>
              <a:t>выполнение целевых показателей заработной платы </a:t>
            </a:r>
            <a:r>
              <a:rPr lang="ru-RU" sz="1400" dirty="0" smtClean="0"/>
              <a:t>педагогических работников, работников учреждений культуры</a:t>
            </a:r>
          </a:p>
          <a:p>
            <a:pPr>
              <a:buClr>
                <a:srgbClr val="C00000"/>
              </a:buClr>
            </a:pPr>
            <a:endParaRPr lang="ru-RU" sz="14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Создать условия для </a:t>
            </a:r>
            <a:r>
              <a:rPr lang="ru-RU" sz="1400" u="sng" dirty="0" smtClean="0">
                <a:solidFill>
                  <a:srgbClr val="C00000"/>
                </a:solidFill>
              </a:rPr>
              <a:t>реализации мероприятий, имеющих приоритетное значение для жителей, повышения открытости бюджетного процесса</a:t>
            </a:r>
          </a:p>
          <a:p>
            <a:pPr>
              <a:buClr>
                <a:srgbClr val="C00000"/>
              </a:buClr>
            </a:pPr>
            <a:endParaRPr lang="ru-RU" sz="14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</a:t>
            </a:r>
            <a:r>
              <a:rPr lang="ru-RU" sz="1400" u="sng" dirty="0" smtClean="0">
                <a:solidFill>
                  <a:srgbClr val="C00000"/>
                </a:solidFill>
              </a:rPr>
              <a:t>Сформировать резервы </a:t>
            </a:r>
            <a:r>
              <a:rPr lang="ru-RU" sz="1400" dirty="0" smtClean="0"/>
              <a:t>в виде свободных остатков средств на начало финансового </a:t>
            </a:r>
            <a:r>
              <a:rPr lang="ru-RU" sz="1400" dirty="0" smtClean="0"/>
              <a:t>года. </a:t>
            </a:r>
            <a:endParaRPr lang="ru-RU" sz="1400" u="sng" dirty="0" smtClean="0">
              <a:solidFill>
                <a:srgbClr val="C00000"/>
              </a:solidFill>
            </a:endParaRPr>
          </a:p>
          <a:p>
            <a:pPr>
              <a:buClr>
                <a:srgbClr val="C00000"/>
              </a:buClr>
            </a:pPr>
            <a:endParaRPr lang="ru-RU" sz="1400" dirty="0" smtClean="0"/>
          </a:p>
          <a:p>
            <a:pPr>
              <a:buClr>
                <a:srgbClr val="C00000"/>
              </a:buClr>
              <a:buFont typeface="Wingdings" pitchFamily="2" charset="2"/>
              <a:buChar char="ü"/>
            </a:pPr>
            <a:r>
              <a:rPr lang="ru-RU" sz="1400" dirty="0" smtClean="0"/>
              <a:t> Обеспечить </a:t>
            </a:r>
            <a:r>
              <a:rPr lang="ru-RU" sz="1400" u="sng" dirty="0" smtClean="0">
                <a:solidFill>
                  <a:srgbClr val="C00000"/>
                </a:solidFill>
              </a:rPr>
              <a:t>отсутствие просроченной кредиторской задолженности, проведение взвешенной долговой политики, не принимать решений</a:t>
            </a:r>
            <a:r>
              <a:rPr lang="ru-RU" sz="1400" dirty="0" smtClean="0"/>
              <a:t> об установлении и исполнении </a:t>
            </a:r>
            <a:r>
              <a:rPr lang="ru-RU" sz="1400" u="sng" dirty="0" smtClean="0">
                <a:solidFill>
                  <a:srgbClr val="C00000"/>
                </a:solidFill>
              </a:rPr>
              <a:t>новых расходных обязательств</a:t>
            </a:r>
            <a:r>
              <a:rPr lang="ru-RU" sz="1400" dirty="0" smtClean="0"/>
              <a:t>, в приоритетном порядке обеспечить </a:t>
            </a:r>
            <a:r>
              <a:rPr lang="ru-RU" sz="1400" u="sng" dirty="0" smtClean="0">
                <a:solidFill>
                  <a:srgbClr val="C00000"/>
                </a:solidFill>
              </a:rPr>
              <a:t>действующие расходные обязательства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490537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Задачи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31186" y="2967335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>
                <a:gd name="adj1" fmla="val 6250"/>
                <a:gd name="adj2" fmla="val -813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rgbClr val="00863D"/>
                </a:solidFill>
                <a:effectLst/>
              </a:rPr>
              <a:t>Спасибо за внимание</a:t>
            </a:r>
            <a:endParaRPr lang="ru-RU" sz="5400" b="1" cap="none" spc="0" dirty="0">
              <a:ln/>
              <a:solidFill>
                <a:srgbClr val="00863D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549275"/>
            <a:ext cx="8229600" cy="719138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Национальные проекты на 2024-2026 годы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179512" y="1196752"/>
          <a:ext cx="8856983" cy="5309099"/>
        </p:xfrm>
        <a:graphic>
          <a:graphicData uri="http://schemas.openxmlformats.org/drawingml/2006/table">
            <a:tbl>
              <a:tblPr firstRow="1" bandRow="1">
                <a:tableStyleId>{69C7853C-536D-4A76-A0AE-DD22124D55A5}</a:tableStyleId>
              </a:tblPr>
              <a:tblGrid>
                <a:gridCol w="1725487"/>
                <a:gridCol w="3304113"/>
                <a:gridCol w="1530748"/>
                <a:gridCol w="583142"/>
                <a:gridCol w="583142"/>
                <a:gridCol w="583142"/>
                <a:gridCol w="547209"/>
              </a:tblGrid>
              <a:tr h="3951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Национальный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проект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Направление расходов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Получатели средств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2023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2024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2025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>
                          <a:solidFill>
                            <a:schemeClr val="tx1"/>
                          </a:solidFill>
                        </a:rPr>
                        <a:t>2026 </a:t>
                      </a:r>
                      <a:r>
                        <a:rPr lang="ru-RU" sz="1100" u="none" strike="noStrike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latin typeface="MS Sans Serif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73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Национальный проект ОБРАЗОВАНИЕ (ФП Современная школа)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На оснащение (</a:t>
                      </a:r>
                      <a:r>
                        <a:rPr lang="ru-RU" sz="1100" u="none" strike="noStrike" dirty="0" err="1" smtClean="0"/>
                        <a:t>обнавление</a:t>
                      </a:r>
                      <a:r>
                        <a:rPr lang="ru-RU" sz="1100" u="none" strike="noStrike" dirty="0" smtClean="0"/>
                        <a:t> материально-технической базы) оборудованием, средствами обучения и воспитания</a:t>
                      </a:r>
                      <a:r>
                        <a:rPr lang="ru-RU" sz="1100" u="none" strike="noStrike" baseline="0" dirty="0" smtClean="0"/>
                        <a:t> общеобразовательных организаций, в том числе осуществляющих образовательную деятельность по адаптированным</a:t>
                      </a:r>
                      <a:r>
                        <a:rPr lang="ru-RU" sz="1100" u="none" strike="noStrike" dirty="0" smtClean="0"/>
                        <a:t> основным</a:t>
                      </a:r>
                      <a:r>
                        <a:rPr lang="ru-RU" sz="1100" u="none" strike="noStrike" baseline="0" dirty="0" smtClean="0"/>
                        <a:t> общеобразовательным программам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Управление образования   </a:t>
                      </a:r>
                      <a:r>
                        <a:rPr lang="ru-RU" sz="1100" u="none" strike="noStrike" dirty="0" smtClean="0"/>
                        <a:t>(образовательные учреждения </a:t>
                      </a:r>
                      <a:r>
                        <a:rPr lang="ru-RU" sz="1100" u="none" strike="noStrike" dirty="0" err="1" smtClean="0"/>
                        <a:t>Богучанского</a:t>
                      </a:r>
                      <a:r>
                        <a:rPr lang="ru-RU" sz="1100" u="none" strike="noStrike" dirty="0" smtClean="0"/>
                        <a:t> района)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13 995,8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6 816,7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0,00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4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/>
                        <a:t>Национальный проект ОБРАЗОВАНИЕ (ФП Патриотическое воспитание граждан РФ)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Обеспечение деятельности советников директоров</a:t>
                      </a:r>
                      <a:r>
                        <a:rPr lang="ru-RU" sz="1100" u="none" strike="noStrike" baseline="0" dirty="0" smtClean="0"/>
                        <a:t> по воспитанию и взаимодействию с детскими общественными объединениями общеобразовательными организациями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 smtClean="0"/>
                        <a:t>Управление образования   (образовательные учреждения </a:t>
                      </a:r>
                      <a:r>
                        <a:rPr lang="ru-RU" sz="1100" u="none" strike="noStrike" dirty="0" err="1" smtClean="0"/>
                        <a:t>Богучанского</a:t>
                      </a:r>
                      <a:r>
                        <a:rPr lang="ru-RU" sz="1100" u="none" strike="noStrike" dirty="0" smtClean="0"/>
                        <a:t> района)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Arial Cyr"/>
                        </a:rPr>
                        <a:t>1 006,3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/>
                        <a:t>0,00</a:t>
                      </a:r>
                      <a:endParaRPr lang="ru-RU" sz="1100" b="0" i="0" u="none" strike="noStrike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17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Национальный проект КУЛЬТУРА (ФП </a:t>
                      </a:r>
                      <a:r>
                        <a:rPr lang="ru-RU" sz="1100" u="none" strike="noStrike" dirty="0" smtClean="0"/>
                        <a:t>Творческие</a:t>
                      </a:r>
                      <a:r>
                        <a:rPr lang="ru-RU" sz="1100" u="none" strike="noStrike" baseline="0" dirty="0" smtClean="0"/>
                        <a:t> люди</a:t>
                      </a:r>
                      <a:r>
                        <a:rPr lang="ru-RU" sz="1100" u="none" strike="noStrike" dirty="0" smtClean="0"/>
                        <a:t>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smtClean="0"/>
                        <a:t>Государственная</a:t>
                      </a:r>
                      <a:r>
                        <a:rPr lang="ru-RU" sz="1100" u="none" strike="noStrike" baseline="0" dirty="0" smtClean="0"/>
                        <a:t> поддержка лучших работников сельских учреждений культуры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/>
                        <a:t>Управление </a:t>
                      </a:r>
                      <a:r>
                        <a:rPr lang="ru-RU" sz="1100" u="none" strike="noStrike" dirty="0" smtClean="0"/>
                        <a:t>культуры(ДК </a:t>
                      </a:r>
                      <a:r>
                        <a:rPr lang="ru-RU" sz="1100" u="none" strike="noStrike" dirty="0"/>
                        <a:t>п. </a:t>
                      </a:r>
                      <a:r>
                        <a:rPr lang="ru-RU" sz="1100" u="none" strike="noStrike" dirty="0" smtClean="0"/>
                        <a:t>Чунояр)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/>
                        <a:t>50,0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/>
                        <a:t>0,00</a:t>
                      </a:r>
                      <a:endParaRPr lang="ru-RU" sz="1100" b="0" i="0" u="none" strike="noStrike" dirty="0">
                        <a:latin typeface="Arial Cyr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61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Национальный проект </a:t>
                      </a:r>
                      <a:r>
                        <a:rPr lang="ru-RU" sz="1000" u="none" strike="noStrike" dirty="0">
                          <a:latin typeface="+mj-lt"/>
                          <a:cs typeface="Arial Cyr" pitchFamily="34" charset="0"/>
                        </a:rPr>
                        <a:t>БЕЗОПАСНЫЕ И КАЧЕСТВЕННЫЕ АВТОМОБИЛЬНЫЕ ДОРОГИ (ФП </a:t>
                      </a:r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Безопасность дорожного движения)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Финансирование на проведение мероприятий, направленных на обеспечение безопасного участия детей в дорожном движении (Приобретение светоотражающих значков (знаков) для детей начальных классов)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latin typeface="+mj-lt"/>
                          <a:cs typeface="Arial Cyr" pitchFamily="34" charset="0"/>
                        </a:rPr>
                        <a:t>Управление образования 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1,3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1,3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1,3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u="none" strike="noStrike" dirty="0" smtClean="0">
                          <a:latin typeface="+mj-lt"/>
                          <a:cs typeface="Arial Cyr" pitchFamily="34" charset="0"/>
                        </a:rPr>
                        <a:t>1,3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79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 Cyr" pitchFamily="34" charset="0"/>
                        </a:rPr>
                        <a:t>Национальный проект </a:t>
                      </a:r>
                      <a:r>
                        <a:rPr lang="ru-RU" sz="1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 Cyr" pitchFamily="34" charset="0"/>
                        </a:rPr>
                        <a:t>БЕЗОПАСНЫЕ И КАЧЕСТВЕННЫЕ АВТОМОБИЛЬНЫЕ ДОРОГИ (ФП </a:t>
                      </a:r>
                      <a:r>
                        <a:rPr lang="ru-RU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 Cyr" pitchFamily="34" charset="0"/>
                        </a:rPr>
                        <a:t>Безопасность дорожного движения)</a:t>
                      </a:r>
                      <a:endParaRPr lang="ru-RU" sz="11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 Cyr" pitchFamily="34" charset="0"/>
                      </a:endParaRPr>
                    </a:p>
                    <a:p>
                      <a:pPr algn="ct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 err="1" smtClean="0">
                          <a:latin typeface="+mj-lt"/>
                          <a:cs typeface="Arial Cyr" pitchFamily="34" charset="0"/>
                        </a:rPr>
                        <a:t>Финансрование</a:t>
                      </a:r>
                      <a:r>
                        <a:rPr lang="ru-RU" sz="1100" b="0" i="0" u="none" strike="noStrike" baseline="0" dirty="0" smtClean="0">
                          <a:latin typeface="+mj-lt"/>
                          <a:cs typeface="Arial Cyr" pitchFamily="34" charset="0"/>
                        </a:rPr>
                        <a:t> на обустройство участков улично-дорожной сети вблизи образовательных учреждений для обеспечения безопасности дорожного движения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 err="1" smtClean="0">
                          <a:latin typeface="+mj-lt"/>
                          <a:cs typeface="Arial Cyr" pitchFamily="34" charset="0"/>
                        </a:rPr>
                        <a:t>п.Новохайский</a:t>
                      </a:r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,</a:t>
                      </a:r>
                    </a:p>
                    <a:p>
                      <a:pPr algn="ct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п.Таежный 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 smtClean="0">
                          <a:latin typeface="+mj-lt"/>
                          <a:cs typeface="Arial Cyr" pitchFamily="34" charset="0"/>
                        </a:rPr>
                        <a:t>967,8</a:t>
                      </a:r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100" b="0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49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latin typeface="+mj-lt"/>
                          <a:cs typeface="Arial Cyr" pitchFamily="34" charset="0"/>
                        </a:rPr>
                        <a:t>ИТОГО</a:t>
                      </a:r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latin typeface="+mj-lt"/>
                          <a:cs typeface="Arial Cyr" pitchFamily="34" charset="0"/>
                        </a:rPr>
                        <a:t>16 021,2</a:t>
                      </a:r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latin typeface="+mj-lt"/>
                          <a:cs typeface="Arial Cyr" pitchFamily="34" charset="0"/>
                        </a:rPr>
                        <a:t>6 818,0</a:t>
                      </a:r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latin typeface="+mj-lt"/>
                          <a:cs typeface="Arial Cyr" pitchFamily="34" charset="0"/>
                        </a:rPr>
                        <a:t>1,3</a:t>
                      </a:r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latin typeface="+mj-lt"/>
                          <a:cs typeface="Arial Cyr" pitchFamily="34" charset="0"/>
                        </a:rPr>
                        <a:t>1,3</a:t>
                      </a:r>
                      <a:endParaRPr lang="ru-RU" sz="1100" b="1" i="0" u="none" strike="noStrike" dirty="0">
                        <a:latin typeface="+mj-lt"/>
                        <a:cs typeface="Arial Cyr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836712"/>
            <a:ext cx="8229600" cy="142875"/>
          </a:xfrm>
        </p:spPr>
        <p:txBody>
          <a:bodyPr>
            <a:normAutofit fontScale="90000"/>
          </a:bodyPr>
          <a:lstStyle/>
          <a:p>
            <a:r>
              <a:rPr lang="ru-RU" sz="2200" b="1" i="1" dirty="0" smtClean="0">
                <a:solidFill>
                  <a:srgbClr val="00642D"/>
                </a:solidFill>
              </a:rPr>
              <a:t>Общие характеристики районного бюджета на 2024 год и плановый период 2025-2026 годов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268413"/>
          <a:ext cx="9144000" cy="5589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0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1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graphicEl>
                                              <a:chart seriesIdx="2" categoryIdx="2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El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549275"/>
            <a:ext cx="8686800" cy="142875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Сравнительный анализ показателей бюджета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4294967295"/>
          </p:nvPr>
        </p:nvGraphicFramePr>
        <p:xfrm>
          <a:off x="0" y="1052513"/>
          <a:ext cx="8820150" cy="5545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>
            <a:off x="539552" y="908720"/>
            <a:ext cx="8208912" cy="0"/>
          </a:xfrm>
          <a:prstGeom prst="line">
            <a:avLst/>
          </a:prstGeom>
          <a:ln w="15875">
            <a:solidFill>
              <a:srgbClr val="0048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12360" y="908720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>
                                            <p:graphicEl>
                                              <a:chart seriesIdx="0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>
                                            <p:graphicEl>
                                              <a:chart seriesIdx="0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>
                                            <p:graphicEl>
                                              <a:chart seriesIdx="1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>
                                            <p:graphicEl>
                                              <a:chart seriesIdx="1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>
                                            <p:graphicEl>
                                              <a:chart seriesIdx="2" categoryIdx="0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graphicEl>
                                              <a:chart seriesIdx="2" categoryIdx="1" bldStep="ptIn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Chart bld="seriesEl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287337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Характеристика доходной части бюджета</a:t>
            </a:r>
            <a:r>
              <a:rPr lang="ru-RU" sz="2000" b="1" dirty="0" smtClean="0">
                <a:solidFill>
                  <a:srgbClr val="004821"/>
                </a:solidFill>
              </a:rPr>
              <a:t/>
            </a:r>
            <a:br>
              <a:rPr lang="ru-RU" sz="2000" b="1" dirty="0" smtClean="0">
                <a:solidFill>
                  <a:srgbClr val="004821"/>
                </a:solidFill>
              </a:rPr>
            </a:br>
            <a:r>
              <a:rPr lang="ru-RU" sz="2000" dirty="0" smtClean="0">
                <a:solidFill>
                  <a:srgbClr val="004821"/>
                </a:solidFill>
              </a:rPr>
              <a:t>               </a:t>
            </a:r>
            <a:endParaRPr lang="ru-RU" sz="2000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981075"/>
          <a:ext cx="9144000" cy="532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338" y="4854352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Собственные доходы</a:t>
            </a:r>
            <a:endParaRPr lang="ru-RU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21328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Целевые средства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620713"/>
            <a:ext cx="8229600" cy="6477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004821"/>
                </a:solidFill>
              </a:rPr>
              <a:t>Структура доходной части бюджета на 2024 год</a:t>
            </a:r>
            <a:endParaRPr lang="ru-RU" sz="20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12360" y="908721"/>
            <a:ext cx="13316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(</a:t>
            </a:r>
            <a:r>
              <a:rPr lang="ru-RU" sz="1200" b="1" dirty="0" smtClean="0"/>
              <a:t>тысяч рублей)</a:t>
            </a:r>
            <a:endParaRPr lang="ru-RU" sz="12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713"/>
            <a:ext cx="9144000" cy="215900"/>
          </a:xfrm>
        </p:spPr>
        <p:txBody>
          <a:bodyPr>
            <a:noAutofit/>
          </a:bodyPr>
          <a:lstStyle/>
          <a:p>
            <a:r>
              <a:rPr lang="ru-RU" sz="1800" b="1" i="1" dirty="0" smtClean="0">
                <a:solidFill>
                  <a:srgbClr val="004821"/>
                </a:solidFill>
              </a:rPr>
              <a:t>Сравнительный анализ поступления собственных доходов в районный бюджет</a:t>
            </a:r>
            <a:endParaRPr lang="ru-RU" sz="3200" b="1" i="1" dirty="0">
              <a:solidFill>
                <a:srgbClr val="00482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0" y="1125538"/>
          <a:ext cx="9144000" cy="573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20712"/>
            <a:ext cx="9144000" cy="432024"/>
          </a:xfrm>
        </p:spPr>
        <p:txBody>
          <a:bodyPr>
            <a:noAutofit/>
          </a:bodyPr>
          <a:lstStyle/>
          <a:p>
            <a:r>
              <a:rPr lang="ru-RU" sz="1800" b="1" i="1" dirty="0" smtClean="0">
                <a:solidFill>
                  <a:srgbClr val="004821"/>
                </a:solidFill>
              </a:rPr>
              <a:t>Совершенствование работы с дебиторской задолженностью по доходам</a:t>
            </a: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3200" b="1" i="1" dirty="0">
              <a:solidFill>
                <a:srgbClr val="00482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7504" y="1124744"/>
            <a:ext cx="3438128" cy="80021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400" b="1" dirty="0" smtClean="0"/>
              <a:t>Письмо Минфина России</a:t>
            </a:r>
          </a:p>
          <a:p>
            <a:r>
              <a:rPr lang="ru-RU" sz="1400" b="1" dirty="0" smtClean="0"/>
              <a:t>(21.04.2023 № 23-01-12/36522)</a:t>
            </a:r>
            <a:endParaRPr lang="ru-RU" sz="1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7504" y="2132856"/>
            <a:ext cx="3456384" cy="1138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sz="1600" b="1" dirty="0" smtClean="0"/>
              <a:t>Перечень поручений Президента РФ</a:t>
            </a:r>
          </a:p>
          <a:p>
            <a:r>
              <a:rPr lang="ru-RU" sz="1600" b="1" dirty="0" smtClean="0"/>
              <a:t>от 02.07.2023 №Пр-1313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067944" y="1052737"/>
            <a:ext cx="457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Меры по повышению эффективности управления дебиторской задолженностью по доходам бюджета </a:t>
            </a:r>
            <a:r>
              <a:rPr lang="ru-RU" sz="1400" b="1" dirty="0" err="1" smtClean="0">
                <a:solidFill>
                  <a:schemeClr val="accent6">
                    <a:lumMod val="75000"/>
                  </a:schemeClr>
                </a:solidFill>
              </a:rPr>
              <a:t>Богучанского</a:t>
            </a:r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 района</a:t>
            </a:r>
          </a:p>
          <a:p>
            <a:endParaRPr lang="ru-RU" sz="1400" b="1" dirty="0" smtClean="0"/>
          </a:p>
          <a:p>
            <a:r>
              <a:rPr lang="ru-RU" sz="1400" dirty="0" smtClean="0"/>
              <a:t>Приведение НПА в соответствие с требованиями законодательства</a:t>
            </a:r>
          </a:p>
          <a:p>
            <a:r>
              <a:rPr lang="ru-RU" sz="1400" dirty="0" smtClean="0"/>
              <a:t>Инвентаризация дебиторской задолженности</a:t>
            </a:r>
          </a:p>
          <a:p>
            <a:r>
              <a:rPr lang="ru-RU" sz="1400" dirty="0" smtClean="0"/>
              <a:t>Мониторинг динамики дебиторской задолженности</a:t>
            </a:r>
          </a:p>
          <a:p>
            <a:r>
              <a:rPr lang="ru-RU" sz="1400" dirty="0" smtClean="0"/>
              <a:t>повышение качества </a:t>
            </a:r>
            <a:r>
              <a:rPr lang="ru-RU" sz="1400" dirty="0" err="1" smtClean="0"/>
              <a:t>претензионно</a:t>
            </a:r>
            <a:r>
              <a:rPr lang="ru-RU" sz="1400" dirty="0" smtClean="0"/>
              <a:t> - исковой работы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995936" y="234888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995936" y="270892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995936" y="2924944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3923928" y="1052736"/>
            <a:ext cx="4608512" cy="936104"/>
          </a:xfrm>
          <a:prstGeom prst="rect">
            <a:avLst/>
          </a:prstGeom>
          <a:solidFill>
            <a:schemeClr val="accent6">
              <a:lumMod val="75000"/>
              <a:alpha val="31000"/>
            </a:schemeClr>
          </a:solidFill>
          <a:ln w="15875">
            <a:solidFill>
              <a:schemeClr val="accent6">
                <a:lumMod val="75000"/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3923928" y="2132856"/>
            <a:ext cx="4608512" cy="1152128"/>
          </a:xfrm>
          <a:prstGeom prst="rect">
            <a:avLst/>
          </a:prstGeom>
          <a:solidFill>
            <a:schemeClr val="accent1">
              <a:alpha val="37000"/>
            </a:schemeClr>
          </a:solidFill>
          <a:ln w="12700">
            <a:solidFill>
              <a:schemeClr val="tx2">
                <a:lumMod val="75000"/>
                <a:alpha val="2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23528" y="764704"/>
            <a:ext cx="8424936" cy="0"/>
          </a:xfrm>
          <a:prstGeom prst="line">
            <a:avLst/>
          </a:prstGeom>
          <a:ln w="15875">
            <a:solidFill>
              <a:srgbClr val="0048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95536" y="3501008"/>
            <a:ext cx="7776864" cy="360040"/>
          </a:xfrm>
          <a:prstGeom prst="rect">
            <a:avLst/>
          </a:prstGeom>
          <a:solidFill>
            <a:srgbClr val="92D050">
              <a:alpha val="1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На муниципальном уровне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67544" y="4221088"/>
            <a:ext cx="432048" cy="360040"/>
          </a:xfrm>
          <a:prstGeom prst="ellipse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99592" y="3717032"/>
            <a:ext cx="734481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400" dirty="0" smtClean="0"/>
              <a:t>Закрепление в порядках осуществления бюджетных полномочий ГАД районного бюджета требования об установлении АДБ регламентов реализации полномочий по взысканию дебиторской задолженности по платежам в бюджет, пеням и штрафам (Постановление администрации </a:t>
            </a:r>
            <a:r>
              <a:rPr lang="ru-RU" sz="1400" dirty="0" err="1" smtClean="0"/>
              <a:t>Богучанского</a:t>
            </a:r>
            <a:r>
              <a:rPr lang="ru-RU" sz="1400" dirty="0" smtClean="0"/>
              <a:t> района от 16.10.2023 № 1036-п);</a:t>
            </a:r>
            <a:r>
              <a:rPr lang="ru-RU" b="1" dirty="0" smtClean="0"/>
              <a:t>	</a:t>
            </a:r>
          </a:p>
        </p:txBody>
      </p:sp>
      <p:sp>
        <p:nvSpPr>
          <p:cNvPr id="27" name="Овал 26"/>
          <p:cNvSpPr/>
          <p:nvPr/>
        </p:nvSpPr>
        <p:spPr>
          <a:xfrm>
            <a:off x="467544" y="5229200"/>
            <a:ext cx="432048" cy="432048"/>
          </a:xfrm>
          <a:prstGeom prst="ellipse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71600" y="4869160"/>
            <a:ext cx="734481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1400" dirty="0" smtClean="0"/>
              <a:t>Установление АДБ регламентов в соответствии с общими требованиями, утвержденными приказом Министерства финансов Российской Федерации от 18.11.2022 №172н.</a:t>
            </a:r>
            <a:r>
              <a:rPr lang="ru-RU" b="1" dirty="0" smtClean="0"/>
              <a:t>	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39552" y="6021288"/>
            <a:ext cx="2016224" cy="720080"/>
          </a:xfrm>
          <a:prstGeom prst="rect">
            <a:avLst/>
          </a:prstGeom>
          <a:solidFill>
            <a:schemeClr val="accent1"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Необходимо принять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10 регламентов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347864" y="6021288"/>
            <a:ext cx="2160240" cy="576064"/>
          </a:xfrm>
          <a:prstGeom prst="rect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Принято на 01.12.2023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8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 smtClean="0">
                <a:solidFill>
                  <a:schemeClr val="tx1"/>
                </a:solidFill>
              </a:rPr>
              <a:t>регламента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300192" y="5949280"/>
            <a:ext cx="2088232" cy="576064"/>
          </a:xfrm>
          <a:prstGeom prst="rect">
            <a:avLst/>
          </a:prstGeom>
          <a:solidFill>
            <a:schemeClr val="accent1">
              <a:alpha val="2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Необходимо принять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2 </a:t>
            </a:r>
            <a:r>
              <a:rPr lang="ru-RU" sz="1400" dirty="0" smtClean="0">
                <a:solidFill>
                  <a:schemeClr val="tx1"/>
                </a:solidFill>
              </a:rPr>
              <a:t>регламентов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14124</TotalTime>
  <Words>1510</Words>
  <Application>Microsoft Office PowerPoint</Application>
  <PresentationFormat>Экран (4:3)</PresentationFormat>
  <Paragraphs>421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1_Тема Office</vt:lpstr>
      <vt:lpstr> РАЙОННЫЙ БЮДЖЕТ БОГУЧАНСКОГО РАЙОНА НА 2024 ГОД И ПЛАНОВЫЙ ПЕРИОД   2025-2026 ГОДОВ  </vt:lpstr>
      <vt:lpstr>Основные направления бюджетной политики Богучанского района</vt:lpstr>
      <vt:lpstr>Национальные проекты на 2024-2026 годы</vt:lpstr>
      <vt:lpstr>Общие характеристики районного бюджета на 2024 год и плановый период 2025-2026 годов </vt:lpstr>
      <vt:lpstr>Сравнительный анализ показателей бюджета</vt:lpstr>
      <vt:lpstr>Характеристика доходной части бюджета                </vt:lpstr>
      <vt:lpstr>Структура доходной части бюджета на 2024 год</vt:lpstr>
      <vt:lpstr>Сравнительный анализ поступления собственных доходов в районный бюджет</vt:lpstr>
      <vt:lpstr>Совершенствование работы с дебиторской задолженностью по доходам </vt:lpstr>
      <vt:lpstr>Структура межбюджетных трансфертов </vt:lpstr>
      <vt:lpstr>Особенности формирования расходов бюджета  </vt:lpstr>
      <vt:lpstr>Слайд 12</vt:lpstr>
      <vt:lpstr>Характеристика расходной части бюджета     </vt:lpstr>
      <vt:lpstr>Муниципальные программы района</vt:lpstr>
      <vt:lpstr>Структура муниципальных программ района на 2024 год</vt:lpstr>
      <vt:lpstr>Доля  муниципальных программ в общем объеме расходов бюджета Богучанского района, %</vt:lpstr>
      <vt:lpstr>Структура расходной части бюджета на 2024 год</vt:lpstr>
      <vt:lpstr>Структура экономических статей расходов районного бюджета в      2024 году, %</vt:lpstr>
      <vt:lpstr>Прогноз расходов в 2024 году главными распорядителями бюджетных средств, %</vt:lpstr>
      <vt:lpstr>Динамика муниципального долга Богучанского района</vt:lpstr>
      <vt:lpstr>Параметры районного бюджета на 2024-2026 годы</vt:lpstr>
      <vt:lpstr>Задачи</vt:lpstr>
      <vt:lpstr>Слайд 23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РАЙОННОГО БЮДЖЕТА БОГУЧАНСКОГО РАЙОНА НА 2019 ГОД И ПЛАНОВЫЙ ПЕРИОД   2020-2021 ГОДОВ</dc:title>
  <dc:creator>Userrfu</dc:creator>
  <cp:lastModifiedBy>Userrfu</cp:lastModifiedBy>
  <cp:revision>622</cp:revision>
  <dcterms:created xsi:type="dcterms:W3CDTF">2018-11-22T03:36:08Z</dcterms:created>
  <dcterms:modified xsi:type="dcterms:W3CDTF">2023-12-05T02:38:43Z</dcterms:modified>
</cp:coreProperties>
</file>