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rawings/drawing3.xml" ContentType="application/vnd.openxmlformats-officedocument.drawingml.chartshape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diagrams/layout2.xml" ContentType="application/vnd.openxmlformats-officedocument.drawingml.diagramLayou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rawings/drawing4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31"/>
  </p:notesMasterIdLst>
  <p:handoutMasterIdLst>
    <p:handoutMasterId r:id="rId32"/>
  </p:handoutMasterIdLst>
  <p:sldIdLst>
    <p:sldId id="258" r:id="rId2"/>
    <p:sldId id="256" r:id="rId3"/>
    <p:sldId id="257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8" r:id="rId13"/>
    <p:sldId id="269" r:id="rId14"/>
    <p:sldId id="270" r:id="rId15"/>
    <p:sldId id="273" r:id="rId16"/>
    <p:sldId id="274" r:id="rId17"/>
    <p:sldId id="272" r:id="rId18"/>
    <p:sldId id="275" r:id="rId19"/>
    <p:sldId id="286" r:id="rId20"/>
    <p:sldId id="277" r:id="rId21"/>
    <p:sldId id="278" r:id="rId22"/>
    <p:sldId id="279" r:id="rId23"/>
    <p:sldId id="281" r:id="rId24"/>
    <p:sldId id="282" r:id="rId25"/>
    <p:sldId id="283" r:id="rId26"/>
    <p:sldId id="287" r:id="rId27"/>
    <p:sldId id="288" r:id="rId28"/>
    <p:sldId id="289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BFAD"/>
    <a:srgbClr val="E4A288"/>
    <a:srgbClr val="F8564A"/>
    <a:srgbClr val="FFCC66"/>
    <a:srgbClr val="B877F9"/>
    <a:srgbClr val="F6A8F0"/>
    <a:srgbClr val="D3683D"/>
    <a:srgbClr val="FFAFAF"/>
    <a:srgbClr val="CC6600"/>
    <a:srgbClr val="FF717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471" autoAdjust="0"/>
  </p:normalViewPr>
  <p:slideViewPr>
    <p:cSldViewPr>
      <p:cViewPr varScale="1">
        <p:scale>
          <a:sx n="101" d="100"/>
          <a:sy n="101" d="100"/>
        </p:scale>
        <p:origin x="-19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6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4826516477107224"/>
          <c:y val="2.830784448689741E-2"/>
          <c:w val="0.84864841547585401"/>
          <c:h val="0.85600876047869134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FF9999"/>
            </a:solidFill>
          </c:spPr>
          <c:dLbls>
            <c:dLbl>
              <c:idx val="0"/>
              <c:layout>
                <c:manualLayout>
                  <c:x val="-1.5432098765432302E-3"/>
                  <c:y val="0.15713782901009141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latin typeface="Calibri" pitchFamily="34" charset="0"/>
                      </a:defRPr>
                    </a:pPr>
                    <a:r>
                      <a:rPr lang="ru-RU" sz="1600" b="1" dirty="0" smtClean="0">
                        <a:latin typeface="Calibri" pitchFamily="34" charset="0"/>
                      </a:rPr>
                      <a:t> </a:t>
                    </a:r>
                    <a:r>
                      <a:rPr lang="ru-RU" sz="1600" dirty="0" smtClean="0"/>
                      <a:t>2 458 095,7</a:t>
                    </a:r>
                    <a:endParaRPr lang="en-US" sz="1600" dirty="0"/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3.0864197530864066E-3"/>
                  <c:y val="0.31427565802018265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latin typeface="Calibri" pitchFamily="34" charset="0"/>
                      </a:defRPr>
                    </a:pPr>
                    <a:r>
                      <a:rPr lang="ru-RU" sz="1600" b="1" dirty="0" smtClean="0">
                        <a:latin typeface="Calibri" pitchFamily="34" charset="0"/>
                      </a:rPr>
                      <a:t> </a:t>
                    </a:r>
                    <a:r>
                      <a:rPr lang="ru-RU" sz="1600" dirty="0" smtClean="0"/>
                      <a:t>2 560 987,6</a:t>
                    </a:r>
                    <a:endParaRPr lang="en-US" sz="1600" dirty="0"/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-3.0864197530864608E-3"/>
                  <c:y val="0.23290071085424274"/>
                </c:manualLayout>
              </c:layout>
              <c:tx>
                <c:rich>
                  <a:bodyPr/>
                  <a:lstStyle/>
                  <a:p>
                    <a:pPr>
                      <a:defRPr sz="1600" b="1">
                        <a:latin typeface="Calibri" pitchFamily="34" charset="0"/>
                      </a:defRPr>
                    </a:pPr>
                    <a:r>
                      <a:rPr lang="ru-RU" sz="1600" b="1" dirty="0" smtClean="0">
                        <a:latin typeface="Calibri" pitchFamily="34" charset="0"/>
                      </a:rPr>
                      <a:t> </a:t>
                    </a:r>
                    <a:r>
                      <a:rPr lang="ru-RU" sz="1600" dirty="0" smtClean="0"/>
                      <a:t>2 560 225,6</a:t>
                    </a:r>
                    <a:endParaRPr lang="en-US" sz="1600" dirty="0"/>
                  </a:p>
                </c:rich>
              </c:tx>
              <c:spPr/>
              <c:showVal val="1"/>
            </c:dLbl>
            <c:txPr>
              <a:bodyPr/>
              <a:lstStyle/>
              <a:p>
                <a:pPr>
                  <a:defRPr b="1">
                    <a:latin typeface="Calibri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Первоначальный план</c:v>
                </c:pt>
                <c:pt idx="1">
                  <c:v>Уточненный план</c:v>
                </c:pt>
                <c:pt idx="2">
                  <c:v>Исполнение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2203883</c:v>
                </c:pt>
                <c:pt idx="1">
                  <c:v>2263910</c:v>
                </c:pt>
                <c:pt idx="2">
                  <c:v>2250422</c:v>
                </c:pt>
              </c:numCache>
            </c:numRef>
          </c:val>
        </c:ser>
        <c:axId val="82948480"/>
        <c:axId val="82950016"/>
      </c:barChart>
      <c:catAx>
        <c:axId val="82948480"/>
        <c:scaling>
          <c:orientation val="minMax"/>
        </c:scaling>
        <c:axPos val="b"/>
        <c:tickLblPos val="nextTo"/>
        <c:crossAx val="82950016"/>
        <c:crosses val="autoZero"/>
        <c:auto val="1"/>
        <c:lblAlgn val="ctr"/>
        <c:lblOffset val="100"/>
      </c:catAx>
      <c:valAx>
        <c:axId val="8295001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294848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1557183824244334E-2"/>
          <c:y val="8.775414204667778E-2"/>
          <c:w val="0.59019660736852364"/>
          <c:h val="0.8132675852630647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6A8F0"/>
              </a:solidFill>
            </c:spPr>
          </c:dPt>
          <c:dPt>
            <c:idx val="3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4"/>
            <c:spPr>
              <a:solidFill>
                <a:srgbClr val="FFCC66"/>
              </a:solidFill>
            </c:spPr>
          </c:dPt>
          <c:dPt>
            <c:idx val="5"/>
            <c:spPr>
              <a:solidFill>
                <a:srgbClr val="7030A0"/>
              </a:solidFill>
            </c:spPr>
          </c:dPt>
          <c:dPt>
            <c:idx val="6"/>
            <c:spPr>
              <a:solidFill>
                <a:srgbClr val="FF9999"/>
              </a:solidFill>
            </c:spPr>
          </c:dPt>
          <c:dPt>
            <c:idx val="7"/>
            <c:spPr>
              <a:solidFill>
                <a:srgbClr val="F8564A"/>
              </a:solidFill>
            </c:spPr>
          </c:dPt>
          <c:dPt>
            <c:idx val="9"/>
            <c:spPr>
              <a:solidFill>
                <a:srgbClr val="FFFF00"/>
              </a:solidFill>
            </c:spPr>
          </c:dPt>
          <c:dPt>
            <c:idx val="10"/>
            <c:spPr>
              <a:solidFill>
                <a:srgbClr val="C00000"/>
              </a:solidFill>
            </c:spPr>
          </c:dPt>
          <c:dPt>
            <c:idx val="11"/>
            <c:explosion val="22"/>
          </c:dPt>
          <c:dLbls>
            <c:dLbl>
              <c:idx val="1"/>
              <c:layout>
                <c:manualLayout>
                  <c:x val="0"/>
                  <c:y val="-7.1428571428571411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4.2337002540220194E-2"/>
                  <c:y val="-1.3227513227513284E-2"/>
                </c:manualLayout>
              </c:layout>
              <c:dLblPos val="bestFit"/>
              <c:showVal val="1"/>
            </c:dLbl>
            <c:dLbl>
              <c:idx val="7"/>
              <c:layout>
                <c:manualLayout>
                  <c:x val="-3.2176121930567313E-2"/>
                  <c:y val="5.2910052910052924E-3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-3.2176121930567313E-2"/>
                  <c:y val="-4.2328042328042333E-2"/>
                </c:manualLayout>
              </c:layout>
              <c:dLblPos val="bestFit"/>
              <c:showVal val="1"/>
            </c:dLbl>
            <c:dLbl>
              <c:idx val="9"/>
              <c:layout>
                <c:manualLayout>
                  <c:x val="-1.0160880609652909E-2"/>
                  <c:y val="-3.1746031746031723E-2"/>
                </c:manualLayout>
              </c:layout>
              <c:dLblPos val="bestFit"/>
              <c:showVal val="1"/>
            </c:dLbl>
            <c:dLbl>
              <c:idx val="10"/>
              <c:layout>
                <c:manualLayout>
                  <c:x val="-8.4674005080441067E-3"/>
                  <c:y val="-7.6719576719576701E-2"/>
                </c:manualLayout>
              </c:layout>
              <c:dLblPos val="bestFit"/>
              <c:showVal val="1"/>
            </c:dLbl>
            <c:numFmt formatCode="0.0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Лист1!$A$2:$A$13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</c:v>
                </c:pt>
                <c:pt idx="7">
                  <c:v>здравоохранение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охрана окружающей среды</c:v>
                </c:pt>
                <c:pt idx="11">
                  <c:v>межбюджетные трансферты</c:v>
                </c:pt>
              </c:strCache>
            </c:strRef>
          </c:cat>
          <c:val>
            <c:numRef>
              <c:f>Лист1!$B$2:$B$13</c:f>
              <c:numCache>
                <c:formatCode>#,##0.0</c:formatCode>
                <c:ptCount val="12"/>
                <c:pt idx="0">
                  <c:v>4.1099999999999985</c:v>
                </c:pt>
                <c:pt idx="1">
                  <c:v>0.21000000000000013</c:v>
                </c:pt>
                <c:pt idx="2">
                  <c:v>1.32</c:v>
                </c:pt>
                <c:pt idx="3">
                  <c:v>3.8</c:v>
                </c:pt>
                <c:pt idx="4">
                  <c:v>13.6</c:v>
                </c:pt>
                <c:pt idx="5">
                  <c:v>58.260000000000012</c:v>
                </c:pt>
                <c:pt idx="6">
                  <c:v>9.77</c:v>
                </c:pt>
                <c:pt idx="7">
                  <c:v>3.7496120359327692E-3</c:v>
                </c:pt>
                <c:pt idx="8">
                  <c:v>2.2999999999999998</c:v>
                </c:pt>
                <c:pt idx="9">
                  <c:v>0.78</c:v>
                </c:pt>
                <c:pt idx="10">
                  <c:v>0.32000000000000034</c:v>
                </c:pt>
                <c:pt idx="11">
                  <c:v>5.54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1781253037814763"/>
          <c:y val="0"/>
          <c:w val="0.27292821036259646"/>
          <c:h val="0.99351055233991059"/>
        </c:manualLayout>
      </c:layout>
      <c:spPr>
        <a:noFill/>
      </c:spPr>
      <c:txPr>
        <a:bodyPr/>
        <a:lstStyle/>
        <a:p>
          <a:pPr>
            <a:defRPr sz="105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plotArea>
      <c:layout>
        <c:manualLayout>
          <c:layoutTarget val="inner"/>
          <c:xMode val="edge"/>
          <c:yMode val="edge"/>
          <c:x val="0.46527899290366787"/>
          <c:y val="2.2448261287156011E-2"/>
          <c:w val="0.47840539029843498"/>
          <c:h val="0.85716829766394464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FFFF00"/>
                </a:gs>
              </a:gsLst>
              <a:lin ang="5400000" scaled="0"/>
            </a:gradFill>
          </c:spPr>
          <c:dLbls>
            <c:dLbl>
              <c:idx val="0"/>
              <c:layout>
                <c:manualLayout>
                  <c:x val="2.8949447793782551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Arial" pitchFamily="34" charset="0"/>
                        <a:cs typeface="Arial" pitchFamily="34" charset="0"/>
                      </a:rPr>
                      <a:t>18,9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Val val="1"/>
            </c:dLbl>
            <c:dLbl>
              <c:idx val="1"/>
              <c:layout>
                <c:manualLayout>
                  <c:x val="1.7603753903887225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latin typeface="Arial" pitchFamily="34" charset="0"/>
                        <a:cs typeface="Arial" pitchFamily="34" charset="0"/>
                      </a:rPr>
                      <a:t>2,9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Val val="1"/>
            </c:dLbl>
            <c:dLbl>
              <c:idx val="2"/>
              <c:layout>
                <c:manualLayout>
                  <c:x val="1.1420541750505138E-2"/>
                  <c:y val="1.0224306800049592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latin typeface="Arial" pitchFamily="34" charset="0"/>
                        <a:cs typeface="Arial" pitchFamily="34" charset="0"/>
                      </a:rPr>
                      <a:t>9,2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Val val="1"/>
            </c:dLbl>
            <c:dLbl>
              <c:idx val="3"/>
              <c:layout>
                <c:manualLayout>
                  <c:x val="7.8248108486812067E-3"/>
                  <c:y val="-2.5560767000124053E-3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Arial" pitchFamily="34" charset="0"/>
                        <a:cs typeface="Arial" pitchFamily="34" charset="0"/>
                      </a:rPr>
                      <a:t>8,2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Val val="1"/>
            </c:dLbl>
            <c:dLbl>
              <c:idx val="4"/>
              <c:layout>
                <c:manualLayout>
                  <c:x val="-5.5066160449292632E-3"/>
                  <c:y val="-5.1121534000247723E-3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Arial" pitchFamily="34" charset="0"/>
                        <a:cs typeface="Arial" pitchFamily="34" charset="0"/>
                      </a:rPr>
                      <a:t>60,8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dLblPos val="outEnd"/>
              <c:showVal val="1"/>
            </c:dLbl>
            <c:dLbl>
              <c:idx val="5"/>
              <c:layout>
                <c:manualLayout>
                  <c:x val="4.2050316404753313E-3"/>
                  <c:y val="-7.6682301000372023E-3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Arial" pitchFamily="34" charset="0"/>
                        <a:cs typeface="Arial" pitchFamily="34" charset="0"/>
                      </a:rPr>
                      <a:t>5</a:t>
                    </a:r>
                    <a:r>
                      <a:rPr lang="ru-RU" dirty="0" smtClean="0"/>
                      <a:t>8,33%</a:t>
                    </a:r>
                    <a:endParaRPr lang="en-US" dirty="0"/>
                  </a:p>
                </c:rich>
              </c:tx>
              <c:dLblPos val="outEnd"/>
              <c:showVal val="1"/>
            </c:dLbl>
            <c:spPr>
              <a:noFill/>
            </c:spPr>
            <c:txPr>
              <a:bodyPr/>
              <a:lstStyle/>
              <a:p>
                <a:pPr>
                  <a:defRPr sz="16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ctr"/>
            <c:showVal val="1"/>
          </c:dLbls>
          <c:cat>
            <c:strRef>
              <c:f>Лист1!$A$2:$A$6</c:f>
              <c:strCache>
                <c:ptCount val="5"/>
                <c:pt idx="0">
                  <c:v>прочие расходы</c:v>
                </c:pt>
                <c:pt idx="1">
                  <c:v>бюджетные инвестиции</c:v>
                </c:pt>
                <c:pt idx="2">
                  <c:v>компенсация расходов за комунальные услуги и пассажирские перевозки</c:v>
                </c:pt>
                <c:pt idx="3">
                  <c:v>оплата комунальных услуг</c:v>
                </c:pt>
                <c:pt idx="4">
                  <c:v>расходы на оплату труда (с начислениями)</c:v>
                </c:pt>
              </c:strCache>
            </c:strRef>
          </c:cat>
          <c:val>
            <c:numRef>
              <c:f>Лист1!$B$2:$B$6</c:f>
              <c:numCache>
                <c:formatCode>0.00</c:formatCode>
                <c:ptCount val="5"/>
                <c:pt idx="0">
                  <c:v>18.89</c:v>
                </c:pt>
                <c:pt idx="1">
                  <c:v>2.92</c:v>
                </c:pt>
                <c:pt idx="2">
                  <c:v>9.18</c:v>
                </c:pt>
                <c:pt idx="3">
                  <c:v>8.19</c:v>
                </c:pt>
                <c:pt idx="4">
                  <c:v>60.82</c:v>
                </c:pt>
              </c:numCache>
            </c:numRef>
          </c:val>
        </c:ser>
        <c:dLbls>
          <c:showVal val="1"/>
        </c:dLbls>
        <c:axId val="117754880"/>
        <c:axId val="117756672"/>
      </c:barChart>
      <c:catAx>
        <c:axId val="117754880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 b="0"/>
            </a:pPr>
            <a:endParaRPr lang="ru-RU"/>
          </a:p>
        </c:txPr>
        <c:crossAx val="117756672"/>
        <c:crosses val="autoZero"/>
        <c:auto val="1"/>
        <c:lblAlgn val="ctr"/>
        <c:lblOffset val="100"/>
      </c:catAx>
      <c:valAx>
        <c:axId val="117756672"/>
        <c:scaling>
          <c:orientation val="minMax"/>
          <c:max val="70"/>
          <c:min val="0"/>
        </c:scaling>
        <c:axPos val="b"/>
        <c:numFmt formatCode="0.00" sourceLinked="1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17754880"/>
        <c:crosses val="autoZero"/>
        <c:crossBetween val="between"/>
        <c:majorUnit val="10"/>
        <c:minorUnit val="0.1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8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Богучанский районный Совет депутатов</c:v>
                </c:pt>
                <c:pt idx="1">
                  <c:v>Контрольно-счетная комиссия</c:v>
                </c:pt>
                <c:pt idx="2">
                  <c:v>Администрация Богучанского района</c:v>
                </c:pt>
                <c:pt idx="3">
                  <c:v>МКУ "Централизованная бухгалтерия"</c:v>
                </c:pt>
                <c:pt idx="4">
                  <c:v>МКУ "МС Заказчика"</c:v>
                </c:pt>
                <c:pt idx="5">
                  <c:v>Управление культуры</c:v>
                </c:pt>
                <c:pt idx="6">
                  <c:v>Управление муниципальной собственностью</c:v>
                </c:pt>
                <c:pt idx="7">
                  <c:v>Управление образования</c:v>
                </c:pt>
                <c:pt idx="8">
                  <c:v>МКУ "МПЧ №1"</c:v>
                </c:pt>
                <c:pt idx="9">
                  <c:v>Финансовое управление</c:v>
                </c:pt>
              </c:strCache>
            </c:strRef>
          </c:cat>
          <c:val>
            <c:numRef>
              <c:f>Лист1!$B$2:$B$11</c:f>
              <c:numCache>
                <c:formatCode>0.0</c:formatCode>
                <c:ptCount val="10"/>
                <c:pt idx="0">
                  <c:v>97.1</c:v>
                </c:pt>
                <c:pt idx="1">
                  <c:v>99.63</c:v>
                </c:pt>
                <c:pt idx="2">
                  <c:v>97.53</c:v>
                </c:pt>
                <c:pt idx="3">
                  <c:v>95.13</c:v>
                </c:pt>
                <c:pt idx="4">
                  <c:v>93.86</c:v>
                </c:pt>
                <c:pt idx="5">
                  <c:v>99.55</c:v>
                </c:pt>
                <c:pt idx="6">
                  <c:v>89.1</c:v>
                </c:pt>
                <c:pt idx="7">
                  <c:v>97.990000000000009</c:v>
                </c:pt>
                <c:pt idx="8">
                  <c:v>93.440000000000012</c:v>
                </c:pt>
                <c:pt idx="9">
                  <c:v>97.740000000000009</c:v>
                </c:pt>
              </c:numCache>
            </c:numRef>
          </c:val>
        </c:ser>
        <c:shape val="box"/>
        <c:axId val="117867264"/>
        <c:axId val="117868800"/>
        <c:axId val="0"/>
      </c:bar3DChart>
      <c:catAx>
        <c:axId val="11786726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17868800"/>
        <c:crosses val="autoZero"/>
        <c:auto val="1"/>
        <c:lblAlgn val="ctr"/>
        <c:lblOffset val="100"/>
      </c:catAx>
      <c:valAx>
        <c:axId val="117868800"/>
        <c:scaling>
          <c:orientation val="minMax"/>
        </c:scaling>
        <c:delete val="1"/>
        <c:axPos val="l"/>
        <c:majorGridlines/>
        <c:numFmt formatCode="0.0" sourceLinked="1"/>
        <c:tickLblPos val="none"/>
        <c:crossAx val="11786726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92D050"/>
            </a:solidFill>
          </c:spPr>
          <c:explosion val="25"/>
          <c:dPt>
            <c:idx val="1"/>
            <c:spPr>
              <a:solidFill>
                <a:srgbClr val="FF6600"/>
              </a:solidFill>
            </c:spPr>
          </c:dPt>
          <c:dLbls>
            <c:dLbl>
              <c:idx val="0"/>
              <c:layout>
                <c:manualLayout>
                  <c:x val="-5.7640195483608547E-2"/>
                  <c:y val="1.564554430696156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atin typeface="Calibri" pitchFamily="34" charset="0"/>
                      </a:rPr>
                      <a:t>9</a:t>
                    </a:r>
                    <a:r>
                      <a:rPr lang="ru-RU" dirty="0" smtClean="0">
                        <a:latin typeface="Calibri" pitchFamily="34" charset="0"/>
                      </a:rPr>
                      <a:t>4,6</a:t>
                    </a:r>
                    <a:r>
                      <a:rPr lang="ru-RU" baseline="0" dirty="0" smtClean="0">
                        <a:latin typeface="Calibri" pitchFamily="34" charset="0"/>
                      </a:rPr>
                      <a:t> 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3.6060318849032789E-2"/>
                  <c:y val="-2.162037117846550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atin typeface="Calibri" pitchFamily="34" charset="0"/>
                      </a:rPr>
                      <a:t>5,4 </a:t>
                    </a:r>
                    <a:r>
                      <a:rPr lang="ru-RU" dirty="0" smtClean="0"/>
                      <a:t>%</a:t>
                    </a:r>
                  </a:p>
                </c:rich>
              </c:tx>
              <c:dLblPos val="bestFit"/>
              <c:showVal val="1"/>
            </c:dLbl>
            <c:dLblPos val="ctr"/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муниципальные программы 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94.6</c:v>
                </c:pt>
                <c:pt idx="1">
                  <c:v>5.4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/>
      <c:spPr>
        <a:noFill/>
      </c:sp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8"/>
  <c:chart>
    <c:autoTitleDeleted val="1"/>
    <c:view3D>
      <c:rotX val="0"/>
      <c:perspective val="30"/>
    </c:view3D>
    <c:plotArea>
      <c:layout>
        <c:manualLayout>
          <c:layoutTarget val="inner"/>
          <c:xMode val="edge"/>
          <c:yMode val="edge"/>
          <c:x val="0.17849234470691236"/>
          <c:y val="2.8142381326520232E-2"/>
          <c:w val="0.82160728346457401"/>
          <c:h val="0.4836961744124263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2700000" scaled="1"/>
              <a:tileRect/>
            </a:gradFill>
          </c:spPr>
          <c:dLbls>
            <c:dLbl>
              <c:idx val="1"/>
              <c:layout>
                <c:manualLayout>
                  <c:x val="0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Лист1!$A$2:$A$14</c:f>
              <c:strCache>
                <c:ptCount val="13"/>
                <c:pt idx="0">
                  <c:v>Развитие образования Богучанского района</c:v>
                </c:pt>
                <c:pt idx="1">
                  <c:v>Охрана окружающей среды</c:v>
                </c:pt>
                <c:pt idx="2">
                  <c:v>Реформирование и модернизация ЖКХ и повышение энергетической эффективности</c:v>
                </c:pt>
                <c:pt idx="3">
                  <c:v>Защита населения и территорий Богучанского района от чрезвычайных ситуаций</c:v>
                </c:pt>
                <c:pt idx="4">
                  <c:v>Развитие культуры</c:v>
                </c:pt>
                <c:pt idx="5">
                  <c:v>Молодежь Приангарья </c:v>
                </c:pt>
                <c:pt idx="6">
                  <c:v>Развитие физической культуры и спорта в Богучанском районе</c:v>
                </c:pt>
                <c:pt idx="7">
                  <c:v>Развитие инвестиционной деятельности, малого и среднего предпринимательства на территории Богучанского района</c:v>
                </c:pt>
                <c:pt idx="8">
                  <c:v>Развитие транспортной системы Богучанского района</c:v>
                </c:pt>
                <c:pt idx="9">
                  <c:v>Обеспечения доступным и комфортным жильем граждан  Богучанского района</c:v>
                </c:pt>
                <c:pt idx="10">
                  <c:v>Управление муниципальными финансами</c:v>
                </c:pt>
                <c:pt idx="11">
                  <c:v>Развитие сельского хозяйства в Богучанском районе</c:v>
                </c:pt>
                <c:pt idx="12">
                  <c:v>Содействие развитию гражданского общества в Богучанском районе</c:v>
                </c:pt>
              </c:strCache>
            </c:strRef>
          </c:cat>
          <c:val>
            <c:numRef>
              <c:f>Лист1!$B$2:$B$14</c:f>
              <c:numCache>
                <c:formatCode>0.0</c:formatCode>
                <c:ptCount val="13"/>
                <c:pt idx="0">
                  <c:v>97.89</c:v>
                </c:pt>
                <c:pt idx="1">
                  <c:v>99.43</c:v>
                </c:pt>
                <c:pt idx="2">
                  <c:v>96.39</c:v>
                </c:pt>
                <c:pt idx="3">
                  <c:v>97.56</c:v>
                </c:pt>
                <c:pt idx="4">
                  <c:v>99.78</c:v>
                </c:pt>
                <c:pt idx="5">
                  <c:v>95.95</c:v>
                </c:pt>
                <c:pt idx="6">
                  <c:v>99.55</c:v>
                </c:pt>
                <c:pt idx="7">
                  <c:v>100</c:v>
                </c:pt>
                <c:pt idx="8">
                  <c:v>95.83</c:v>
                </c:pt>
                <c:pt idx="9">
                  <c:v>98.86999999999999</c:v>
                </c:pt>
                <c:pt idx="10">
                  <c:v>99.53</c:v>
                </c:pt>
                <c:pt idx="11">
                  <c:v>96.1</c:v>
                </c:pt>
                <c:pt idx="12">
                  <c:v>0</c:v>
                </c:pt>
              </c:numCache>
            </c:numRef>
          </c:val>
        </c:ser>
        <c:dLbls>
          <c:showVal val="1"/>
        </c:dLbls>
        <c:shape val="box"/>
        <c:axId val="132853760"/>
        <c:axId val="132855296"/>
        <c:axId val="0"/>
      </c:bar3DChart>
      <c:catAx>
        <c:axId val="132853760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 b="1" baseline="0"/>
            </a:pPr>
            <a:endParaRPr lang="ru-RU"/>
          </a:p>
        </c:txPr>
        <c:crossAx val="132855296"/>
        <c:crosses val="autoZero"/>
        <c:auto val="1"/>
        <c:lblAlgn val="ctr"/>
        <c:lblOffset val="100"/>
      </c:catAx>
      <c:valAx>
        <c:axId val="132855296"/>
        <c:scaling>
          <c:orientation val="minMax"/>
          <c:max val="110"/>
          <c:min val="40"/>
        </c:scaling>
        <c:delete val="1"/>
        <c:axPos val="l"/>
        <c:numFmt formatCode="0.0" sourceLinked="1"/>
        <c:tickLblPos val="none"/>
        <c:crossAx val="13285376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4012229093886688"/>
          <c:y val="3.2484560318106592E-2"/>
          <c:w val="0.68411830269887886"/>
          <c:h val="0.8693868820032353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2015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1697915.6</c:v>
                </c:pt>
                <c:pt idx="1">
                  <c:v>1790763</c:v>
                </c:pt>
                <c:pt idx="2">
                  <c:v>2274205.1</c:v>
                </c:pt>
                <c:pt idx="3">
                  <c:v>2250422.2999999998</c:v>
                </c:pt>
                <c:pt idx="4">
                  <c:v>2560225.6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8564A"/>
            </a:solidFill>
          </c:spPr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2015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1713962.4</c:v>
                </c:pt>
                <c:pt idx="1">
                  <c:v>1835308</c:v>
                </c:pt>
                <c:pt idx="2">
                  <c:v>2232600.5</c:v>
                </c:pt>
                <c:pt idx="3">
                  <c:v>2254610.4</c:v>
                </c:pt>
                <c:pt idx="4">
                  <c:v>2525594.6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Расходы без учета здравоохранения и соц.политики</c:v>
                </c:pt>
              </c:strCache>
            </c:strRef>
          </c:tx>
          <c:spPr>
            <a:solidFill>
              <a:srgbClr val="92D050"/>
            </a:solidFill>
          </c:spPr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2015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1352000.9</c:v>
                </c:pt>
                <c:pt idx="1">
                  <c:v>1750027.3</c:v>
                </c:pt>
                <c:pt idx="2">
                  <c:v>2101123.7999999998</c:v>
                </c:pt>
                <c:pt idx="3">
                  <c:v>2196330.7999999998</c:v>
                </c:pt>
                <c:pt idx="4">
                  <c:v>2467446.77</c:v>
                </c:pt>
              </c:numCache>
            </c:numRef>
          </c:val>
        </c:ser>
        <c:shape val="cylinder"/>
        <c:axId val="133890432"/>
        <c:axId val="133891968"/>
        <c:axId val="0"/>
      </c:bar3DChart>
      <c:catAx>
        <c:axId val="1338904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ru-RU"/>
          </a:p>
        </c:txPr>
        <c:crossAx val="133891968"/>
        <c:crosses val="autoZero"/>
        <c:auto val="1"/>
        <c:lblAlgn val="ctr"/>
        <c:lblOffset val="100"/>
      </c:catAx>
      <c:valAx>
        <c:axId val="133891968"/>
        <c:scaling>
          <c:orientation val="minMax"/>
          <c:max val="2300000"/>
          <c:min val="500000"/>
        </c:scaling>
        <c:axPos val="l"/>
        <c:majorGridlines/>
        <c:numFmt formatCode="#,##0.0" sourceLinked="0"/>
        <c:tickLblPos val="nextTo"/>
        <c:txPr>
          <a:bodyPr/>
          <a:lstStyle/>
          <a:p>
            <a:pPr>
              <a:defRPr sz="1200" baseline="0">
                <a:latin typeface="Arial" pitchFamily="34" charset="0"/>
              </a:defRPr>
            </a:pPr>
            <a:endParaRPr lang="ru-RU"/>
          </a:p>
        </c:txPr>
        <c:crossAx val="133890432"/>
        <c:crosses val="autoZero"/>
        <c:crossBetween val="between"/>
        <c:majorUnit val="100000"/>
      </c:valAx>
    </c:plotArea>
    <c:legend>
      <c:legendPos val="r"/>
      <c:layout>
        <c:manualLayout>
          <c:xMode val="edge"/>
          <c:yMode val="edge"/>
          <c:x val="0.80481386841791236"/>
          <c:y val="0.24245584929560121"/>
          <c:w val="0.19518613158208786"/>
          <c:h val="0.32192633723478886"/>
        </c:manualLayout>
      </c:layout>
      <c:txPr>
        <a:bodyPr/>
        <a:lstStyle/>
        <a:p>
          <a:pPr>
            <a:defRPr sz="1200" kern="7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9.5820393045013622E-2"/>
          <c:y val="2.8119097878013609E-2"/>
          <c:w val="0.69256881753199695"/>
          <c:h val="0.89045717142539649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ln w="38100"/>
          </c:spPr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2015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1697915.6</c:v>
                </c:pt>
                <c:pt idx="1">
                  <c:v>1790763</c:v>
                </c:pt>
                <c:pt idx="2">
                  <c:v>2274205.1</c:v>
                </c:pt>
                <c:pt idx="3">
                  <c:v>2250422.2999999998</c:v>
                </c:pt>
                <c:pt idx="4">
                  <c:v>2560225.6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ln w="38100">
              <a:solidFill>
                <a:srgbClr val="C00000"/>
              </a:solidFill>
            </a:ln>
          </c:spPr>
          <c:marker>
            <c:symbol val="square"/>
            <c:size val="7"/>
            <c:spPr>
              <a:solidFill>
                <a:srgbClr val="FF0000"/>
              </a:solidFill>
            </c:spPr>
          </c:marker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2015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1713962.4</c:v>
                </c:pt>
                <c:pt idx="1">
                  <c:v>1835308</c:v>
                </c:pt>
                <c:pt idx="2">
                  <c:v>2232600.5</c:v>
                </c:pt>
                <c:pt idx="3">
                  <c:v>2254610.4</c:v>
                </c:pt>
                <c:pt idx="4">
                  <c:v>2525594.6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Расходы без учета ЦРБ и Соц.политики</c:v>
                </c:pt>
              </c:strCache>
            </c:strRef>
          </c:tx>
          <c:spPr>
            <a:ln w="38100">
              <a:solidFill>
                <a:schemeClr val="accent5">
                  <a:lumMod val="75000"/>
                </a:schemeClr>
              </a:solidFill>
            </a:ln>
          </c:spPr>
          <c:marker>
            <c:spPr>
              <a:ln w="15875"/>
            </c:spPr>
          </c:marker>
          <c:cat>
            <c:numRef>
              <c:f>Лист1!$A$2:$A$6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2015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1352000.9</c:v>
                </c:pt>
                <c:pt idx="1">
                  <c:v>1750027.3</c:v>
                </c:pt>
                <c:pt idx="2">
                  <c:v>2101123.7999999998</c:v>
                </c:pt>
                <c:pt idx="3">
                  <c:v>2196330.7999999998</c:v>
                </c:pt>
                <c:pt idx="4">
                  <c:v>2467446.77</c:v>
                </c:pt>
              </c:numCache>
            </c:numRef>
          </c:val>
        </c:ser>
        <c:marker val="1"/>
        <c:axId val="133764224"/>
        <c:axId val="133766144"/>
      </c:lineChart>
      <c:catAx>
        <c:axId val="1337642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aseline="0">
                <a:latin typeface="Arial" pitchFamily="34" charset="0"/>
              </a:defRPr>
            </a:pPr>
            <a:endParaRPr lang="ru-RU"/>
          </a:p>
        </c:txPr>
        <c:crossAx val="133766144"/>
        <c:crosses val="autoZero"/>
        <c:auto val="1"/>
        <c:lblAlgn val="ctr"/>
        <c:lblOffset val="100"/>
      </c:catAx>
      <c:valAx>
        <c:axId val="133766144"/>
        <c:scaling>
          <c:orientation val="minMax"/>
          <c:max val="2600000"/>
          <c:min val="10000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33764224"/>
        <c:crosses val="autoZero"/>
        <c:crossBetween val="between"/>
        <c:majorUnit val="100000"/>
      </c:valAx>
    </c:plotArea>
    <c:legend>
      <c:legendPos val="r"/>
      <c:layout>
        <c:manualLayout>
          <c:xMode val="edge"/>
          <c:yMode val="edge"/>
          <c:x val="0.78640370234092238"/>
          <c:y val="0.31893067436951505"/>
          <c:w val="0.20840701695734132"/>
          <c:h val="0.30750546235603482"/>
        </c:manualLayout>
      </c:layout>
      <c:txPr>
        <a:bodyPr/>
        <a:lstStyle/>
        <a:p>
          <a:pPr>
            <a:defRPr sz="11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Плановые назначения</c:v>
                </c:pt>
              </c:strCache>
            </c:strRef>
          </c:tx>
          <c:spPr>
            <a:solidFill>
              <a:srgbClr val="00B050">
                <a:alpha val="62000"/>
              </a:srgbClr>
            </a:solidFill>
          </c:spPr>
          <c:dLbls>
            <c:dLbl>
              <c:idx val="0"/>
              <c:layout>
                <c:manualLayout>
                  <c:x val="-3.0864197530864439E-3"/>
                  <c:y val="1.1476673583058457E-2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-3.0960550811390389E-2"/>
                  <c:y val="1.9252593425821772E-2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-9.2592592592593767E-3"/>
                  <c:y val="1.4282706243953018E-2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444954.8</c:v>
                </c:pt>
                <c:pt idx="1">
                  <c:v>541771.6</c:v>
                </c:pt>
                <c:pt idx="2">
                  <c:v>697638.1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Фактическое исполнение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5.4996717365279908E-3"/>
                  <c:y val="-2.2593842436362272E-2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2.1893482569506635E-2"/>
                  <c:y val="-7.0418281048202774E-3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3.1056590144144195E-2"/>
                  <c:y val="-4.0753239178436375E-3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455901.9</c:v>
                </c:pt>
                <c:pt idx="1">
                  <c:v>550460.1</c:v>
                </c:pt>
                <c:pt idx="2">
                  <c:v>711622.9</c:v>
                </c:pt>
              </c:numCache>
            </c:numRef>
          </c:val>
        </c:ser>
        <c:dLbls>
          <c:showVal val="1"/>
        </c:dLbls>
        <c:axId val="84499840"/>
        <c:axId val="84518016"/>
      </c:barChart>
      <c:catAx>
        <c:axId val="844998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aseline="0">
                <a:solidFill>
                  <a:schemeClr val="tx1"/>
                </a:solidFill>
                <a:latin typeface="Calibri" pitchFamily="34" charset="0"/>
              </a:defRPr>
            </a:pPr>
            <a:endParaRPr lang="ru-RU"/>
          </a:p>
        </c:txPr>
        <c:crossAx val="84518016"/>
        <c:crosses val="autoZero"/>
        <c:auto val="1"/>
        <c:lblAlgn val="ctr"/>
        <c:lblOffset val="100"/>
      </c:catAx>
      <c:valAx>
        <c:axId val="84518016"/>
        <c:scaling>
          <c:orientation val="minMax"/>
        </c:scaling>
        <c:axPos val="l"/>
        <c:numFmt formatCode="#,##0.0" sourceLinked="1"/>
        <c:tickLblPos val="nextTo"/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ru-RU"/>
          </a:p>
        </c:txPr>
        <c:crossAx val="8449984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76094524642754069"/>
          <c:y val="0.36107210774811932"/>
          <c:w val="0.22323800741103544"/>
          <c:h val="0.32130733658292732"/>
        </c:manualLayout>
      </c:layout>
      <c:spPr>
        <a:noFill/>
      </c:spPr>
      <c:txPr>
        <a:bodyPr/>
        <a:lstStyle/>
        <a:p>
          <a:pPr>
            <a:defRPr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7A0000"/>
            </a:solidFill>
          </c:spPr>
          <c:explosion val="25"/>
          <c:dPt>
            <c:idx val="0"/>
            <c:spPr>
              <a:solidFill>
                <a:srgbClr val="CCFF99"/>
              </a:solidFill>
            </c:spPr>
          </c:dPt>
          <c:dPt>
            <c:idx val="1"/>
            <c:spPr>
              <a:solidFill>
                <a:schemeClr val="accent3">
                  <a:lumMod val="75000"/>
                </a:schemeClr>
              </a:solidFill>
            </c:spPr>
          </c:dPt>
          <c:dLbls>
            <c:dLblPos val="ctr"/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0.27789999999999998</c:v>
                </c:pt>
                <c:pt idx="1">
                  <c:v>0.72209999999999996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/>
      <c:spPr>
        <a:noFill/>
      </c:sp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4871912380105978"/>
          <c:y val="8.7754142046676864E-2"/>
          <c:w val="0.54765581602044644"/>
          <c:h val="0.813267585263067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2"/>
            <c:spPr>
              <a:gradFill flip="none" rotWithShape="1">
                <a:gsLst>
                  <a:gs pos="0">
                    <a:srgbClr val="CCCCFF"/>
                  </a:gs>
                  <a:gs pos="17999">
                    <a:srgbClr val="99CCFF"/>
                  </a:gs>
                  <a:gs pos="36000">
                    <a:srgbClr val="9966FF"/>
                  </a:gs>
                  <a:gs pos="61000">
                    <a:srgbClr val="CC99FF"/>
                  </a:gs>
                  <a:gs pos="82001">
                    <a:srgbClr val="99CCFF"/>
                  </a:gs>
                  <a:gs pos="100000">
                    <a:srgbClr val="CCCCFF"/>
                  </a:gs>
                </a:gsLst>
                <a:lin ang="2700000" scaled="1"/>
                <a:tileRect/>
              </a:gradFill>
            </c:spPr>
          </c:dPt>
          <c:dLbls>
            <c:dLbl>
              <c:idx val="0"/>
              <c:layout>
                <c:manualLayout>
                  <c:x val="2.0345308854571812E-2"/>
                  <c:y val="1.403016330447244E-2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0"/>
                  <c:y val="7.5762881844152266E-2"/>
                </c:manualLayout>
              </c:layout>
              <c:dLblPos val="bestFit"/>
              <c:showVal val="1"/>
            </c:dLbl>
            <c:dLbl>
              <c:idx val="2"/>
              <c:spPr>
                <a:noFill/>
              </c:spPr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</c:dLbl>
            <c:dLbl>
              <c:idx val="3"/>
              <c:layout>
                <c:manualLayout>
                  <c:x val="8.818464615042888E-3"/>
                  <c:y val="-3.0866359269839376E-2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1.1757952820057031E-2"/>
                  <c:y val="-4.4259386055003992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2.6455393845128378E-2"/>
                  <c:y val="-7.785975122674893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2.0576417435099852E-2"/>
                  <c:y val="-1.9642228626261561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2.0576417435099872E-2"/>
                  <c:y val="4.8309178743961576E-3"/>
                </c:manualLayout>
              </c:layout>
              <c:dLblPos val="bestFit"/>
              <c:showVal val="1"/>
            </c:dLbl>
            <c:dLblPos val="outEnd"/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прибыль</c:v>
                </c:pt>
                <c:pt idx="1">
                  <c:v>Налог на доходы физических лиц</c:v>
                </c:pt>
                <c:pt idx="2">
                  <c:v>Единый налог на вмененный доход </c:v>
                </c:pt>
                <c:pt idx="3">
                  <c:v>Арендная плата за земельные участки</c:v>
                </c:pt>
                <c:pt idx="4">
                  <c:v>Доходы от оказания платных услуг</c:v>
                </c:pt>
                <c:pt idx="5">
                  <c:v>Доходы от продажи земельных участков</c:v>
                </c:pt>
                <c:pt idx="6">
                  <c:v>Налог, взимаемый в связи с применением упрощенной системы налогооблажения</c:v>
                </c:pt>
                <c:pt idx="7">
                  <c:v>Доходы от сдачи в аренду имущества</c:v>
                </c:pt>
                <c:pt idx="8">
                  <c:v>Доходы от реализации имущества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0.13800000000000001</c:v>
                </c:pt>
                <c:pt idx="1">
                  <c:v>0.45990000000000031</c:v>
                </c:pt>
                <c:pt idx="2">
                  <c:v>9.8000000000000188E-3</c:v>
                </c:pt>
                <c:pt idx="3">
                  <c:v>6.1100000000000002E-2</c:v>
                </c:pt>
                <c:pt idx="4">
                  <c:v>3.8900000000000004E-2</c:v>
                </c:pt>
                <c:pt idx="5">
                  <c:v>5.8000000000000013E-3</c:v>
                </c:pt>
                <c:pt idx="6">
                  <c:v>0.18240000000000023</c:v>
                </c:pt>
                <c:pt idx="7">
                  <c:v>3.7400000000000044E-2</c:v>
                </c:pt>
                <c:pt idx="8">
                  <c:v>1.5800000000000022E-2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70849919801691452"/>
          <c:y val="6.5628022146888903E-3"/>
          <c:w val="0.28224154272382579"/>
          <c:h val="0.98509245435722737"/>
        </c:manualLayout>
      </c:layout>
      <c:spPr>
        <a:noFill/>
      </c:spPr>
      <c:txPr>
        <a:bodyPr/>
        <a:lstStyle/>
        <a:p>
          <a:pPr>
            <a:defRPr sz="1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7A0000">
                <a:alpha val="89000"/>
              </a:srgbClr>
            </a:solidFill>
          </c:spPr>
          <c:explosion val="25"/>
          <c:dPt>
            <c:idx val="0"/>
            <c:spPr>
              <a:solidFill>
                <a:schemeClr val="accent5">
                  <a:lumMod val="60000"/>
                  <a:lumOff val="40000"/>
                  <a:alpha val="89000"/>
                </a:schemeClr>
              </a:solidFill>
            </c:spPr>
          </c:dPt>
          <c:dPt>
            <c:idx val="1"/>
            <c:spPr>
              <a:solidFill>
                <a:schemeClr val="accent3">
                  <a:lumMod val="75000"/>
                  <a:alpha val="89000"/>
                </a:schemeClr>
              </a:solidFill>
            </c:spPr>
          </c:dPt>
          <c:dPt>
            <c:idx val="2"/>
            <c:spPr>
              <a:solidFill>
                <a:srgbClr val="00B050">
                  <a:alpha val="89000"/>
                </a:srgbClr>
              </a:solidFill>
            </c:spPr>
          </c:dPt>
          <c:dLbls>
            <c:dLbl>
              <c:idx val="0"/>
              <c:layout>
                <c:manualLayout>
                  <c:x val="-1.2793443309935771E-2"/>
                  <c:y val="-0.10486822785456271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2.0789345378645879E-2"/>
                  <c:y val="-2.8600425778517111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3.0864197530864504E-3"/>
                  <c:y val="6.5625761987117073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5.2469135802469105E-2"/>
                  <c:y val="-4.1016101241948943E-3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0.13117283950617281"/>
                  <c:y val="3.6914491117753349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3.0864197530864296E-2"/>
                  <c:y val="-4.1016101241948943E-3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7.0987654320987734E-2"/>
                  <c:y val="-4.1016101241948943E-3"/>
                </c:manualLayout>
              </c:layout>
              <c:dLblPos val="bestFit"/>
              <c:showVal val="1"/>
            </c:dLbl>
            <c:dLblPos val="outEnd"/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0.33610000000000001</c:v>
                </c:pt>
                <c:pt idx="1">
                  <c:v>8.2799999999999999E-2</c:v>
                </c:pt>
                <c:pt idx="2">
                  <c:v>0.53879999999999995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82187578983182652"/>
          <c:y val="7.0089734832521108E-2"/>
          <c:w val="0.16886495090891415"/>
          <c:h val="0.49704987734096145"/>
        </c:manualLayout>
      </c:layout>
      <c:spPr>
        <a:noFill/>
      </c:spPr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FFCCCC"/>
            </a:solidFill>
          </c:spPr>
          <c:dLbls>
            <c:dLbl>
              <c:idx val="0"/>
              <c:layout>
                <c:manualLayout>
                  <c:x val="-9.1226112390152946E-3"/>
                  <c:y val="-2.2537181842604097E-7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-2.2806374004421273E-2"/>
                  <c:y val="-5.7244441880213983E-3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-5.1694447743354147E-2"/>
                  <c:y val="7.1555552350267476E-2"/>
                </c:manualLayout>
              </c:layout>
              <c:dLblPos val="outEnd"/>
              <c:showVal val="1"/>
            </c:dLbl>
            <c:dLbl>
              <c:idx val="3"/>
              <c:layout>
                <c:manualLayout>
                  <c:x val="-1.9765524137165095E-2"/>
                  <c:y val="-2.8622220940106987E-3"/>
                </c:manualLayout>
              </c:layout>
              <c:dLblPos val="outEnd"/>
              <c:showVal val="1"/>
            </c:dLbl>
            <c:dLbl>
              <c:idx val="4"/>
              <c:layout>
                <c:manualLayout>
                  <c:x val="-1.0642974535396451E-2"/>
                  <c:y val="0"/>
                </c:manualLayout>
              </c:layout>
              <c:dLblPos val="outEnd"/>
              <c:showVal val="1"/>
            </c:dLbl>
            <c:dLbl>
              <c:idx val="5"/>
              <c:layout>
                <c:manualLayout>
                  <c:x val="-6.081694993185607E-3"/>
                  <c:y val="-2.8622220940106463E-3"/>
                </c:manualLayout>
              </c:layout>
              <c:dLblPos val="outEnd"/>
              <c:showVal val="1"/>
            </c:dLbl>
            <c:dLbl>
              <c:idx val="6"/>
              <c:layout>
                <c:manualLayout>
                  <c:x val="-7.6021246681402055E-3"/>
                  <c:y val="7.4417774444279022E-2"/>
                </c:manualLayout>
              </c:layout>
              <c:dLblPos val="outEnd"/>
              <c:showVal val="1"/>
            </c:dLbl>
            <c:spPr>
              <a:noFill/>
            </c:spPr>
            <c:txPr>
              <a:bodyPr/>
              <a:lstStyle/>
              <a:p>
                <a:pPr>
                  <a:defRPr sz="10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Лист1!$A$2:$A$8</c:f>
              <c:strCache>
                <c:ptCount val="7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безвозмездные поступления</c:v>
                </c:pt>
                <c:pt idx="5">
                  <c:v>доходы от возврата остатков субсидий и субвенций</c:v>
                </c:pt>
                <c:pt idx="6">
                  <c:v>возврат остатков субсидий и субвенций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621321.6</c:v>
                </c:pt>
                <c:pt idx="1">
                  <c:v>161809.91356000002</c:v>
                </c:pt>
                <c:pt idx="2">
                  <c:v>1001205.9520800004</c:v>
                </c:pt>
                <c:pt idx="3">
                  <c:v>77699.888800000001</c:v>
                </c:pt>
                <c:pt idx="4">
                  <c:v>2715.7559999999999</c:v>
                </c:pt>
                <c:pt idx="5">
                  <c:v>13882.806140000001</c:v>
                </c:pt>
                <c:pt idx="6">
                  <c:v>-15352.94976000001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dLbls>
            <c:dLbl>
              <c:idx val="0"/>
              <c:layout>
                <c:manualLayout>
                  <c:x val="3.3840711868098262E-2"/>
                  <c:y val="-2.8622446311925408E-2"/>
                </c:manualLayout>
              </c:layout>
              <c:dLblPos val="outEnd"/>
              <c:showVal val="1"/>
            </c:dLbl>
            <c:dLbl>
              <c:idx val="1"/>
              <c:layout>
                <c:manualLayout>
                  <c:x val="1.8019312485631406E-2"/>
                  <c:y val="-4.579555350417118E-2"/>
                </c:manualLayout>
              </c:layout>
              <c:dLblPos val="outEnd"/>
              <c:showVal val="1"/>
            </c:dLbl>
            <c:dLbl>
              <c:idx val="2"/>
              <c:layout>
                <c:manualLayout>
                  <c:x val="6.6898697079634833E-2"/>
                  <c:y val="5.4382219786203723E-2"/>
                </c:manualLayout>
              </c:layout>
              <c:dLblPos val="outEnd"/>
              <c:showVal val="1"/>
            </c:dLbl>
            <c:dLbl>
              <c:idx val="3"/>
              <c:layout>
                <c:manualLayout>
                  <c:x val="8.0536981039510524E-3"/>
                  <c:y val="-3.1484443034117633E-2"/>
                </c:manualLayout>
              </c:layout>
              <c:dLblPos val="outEnd"/>
              <c:showVal val="1"/>
            </c:dLbl>
            <c:dLbl>
              <c:idx val="4"/>
              <c:layout>
                <c:manualLayout>
                  <c:x val="1.0191386875605678E-2"/>
                  <c:y val="-2.2897776752085635E-2"/>
                </c:manualLayout>
              </c:layout>
              <c:dLblPos val="outEnd"/>
              <c:showVal val="1"/>
            </c:dLbl>
            <c:dLbl>
              <c:idx val="5"/>
              <c:layout>
                <c:manualLayout>
                  <c:x val="1.6724626856641892E-2"/>
                  <c:y val="-3.4346665128128354E-2"/>
                </c:manualLayout>
              </c:layout>
              <c:dLblPos val="outEnd"/>
              <c:showVal val="1"/>
            </c:dLbl>
            <c:dLbl>
              <c:idx val="6"/>
              <c:layout>
                <c:manualLayout>
                  <c:x val="3.3449391211757551E-2"/>
                  <c:y val="9.4453554474171503E-2"/>
                </c:manualLayout>
              </c:layout>
              <c:dLblPos val="outEnd"/>
              <c:showVal val="1"/>
            </c:dLbl>
            <c:txPr>
              <a:bodyPr/>
              <a:lstStyle/>
              <a:p>
                <a:pPr>
                  <a:defRPr sz="10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Лист1!$A$2:$A$8</c:f>
              <c:strCache>
                <c:ptCount val="7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безвозмездные поступления</c:v>
                </c:pt>
                <c:pt idx="5">
                  <c:v>доходы от возврата остатков субсидий и субвенций</c:v>
                </c:pt>
                <c:pt idx="6">
                  <c:v>возврат остатков субсидий и субвенций</c:v>
                </c:pt>
              </c:strCache>
            </c:strRef>
          </c:cat>
          <c:val>
            <c:numRef>
              <c:f>Лист1!$C$2:$C$8</c:f>
              <c:numCache>
                <c:formatCode>#,##0.0</c:formatCode>
                <c:ptCount val="7"/>
                <c:pt idx="0">
                  <c:v>621321.6</c:v>
                </c:pt>
                <c:pt idx="1">
                  <c:v>153156.24858000001</c:v>
                </c:pt>
                <c:pt idx="2">
                  <c:v>996067.04820000043</c:v>
                </c:pt>
                <c:pt idx="3">
                  <c:v>76745.737939999948</c:v>
                </c:pt>
                <c:pt idx="4">
                  <c:v>2715.7559999999999</c:v>
                </c:pt>
                <c:pt idx="5">
                  <c:v>13882.806140000001</c:v>
                </c:pt>
                <c:pt idx="6">
                  <c:v>-15352.94976000001</c:v>
                </c:pt>
              </c:numCache>
            </c:numRef>
          </c:val>
        </c:ser>
        <c:dLbls>
          <c:showVal val="1"/>
        </c:dLbls>
        <c:axId val="92777088"/>
        <c:axId val="92782976"/>
      </c:barChart>
      <c:catAx>
        <c:axId val="92777088"/>
        <c:scaling>
          <c:orientation val="minMax"/>
        </c:scaling>
        <c:axPos val="b"/>
        <c:tickLblPos val="nextTo"/>
        <c:spPr>
          <a:noFill/>
          <a:ln w="25400" cmpd="sng">
            <a:solidFill>
              <a:schemeClr val="tx1"/>
            </a:solidFill>
            <a:prstDash val="solid"/>
          </a:ln>
        </c:spPr>
        <c:txPr>
          <a:bodyPr/>
          <a:lstStyle/>
          <a:p>
            <a:pPr>
              <a:defRPr sz="1100" b="1" baseline="0">
                <a:solidFill>
                  <a:srgbClr val="7A0000"/>
                </a:solidFill>
              </a:defRPr>
            </a:pPr>
            <a:endParaRPr lang="ru-RU"/>
          </a:p>
        </c:txPr>
        <c:crossAx val="92782976"/>
        <c:crosses val="autoZero"/>
        <c:auto val="1"/>
        <c:lblAlgn val="ctr"/>
        <c:lblOffset val="100"/>
      </c:catAx>
      <c:valAx>
        <c:axId val="92782976"/>
        <c:scaling>
          <c:orientation val="minMax"/>
          <c:max val="1200000"/>
          <c:min val="-200000"/>
        </c:scaling>
        <c:delete val="1"/>
        <c:axPos val="l"/>
        <c:numFmt formatCode="#,##0.0" sourceLinked="1"/>
        <c:tickLblPos val="none"/>
        <c:crossAx val="92777088"/>
        <c:crosses val="autoZero"/>
        <c:crossBetween val="between"/>
        <c:majorUnit val="5000"/>
      </c:valAx>
      <c:spPr>
        <a:noFill/>
      </c:spPr>
    </c:plotArea>
    <c:legend>
      <c:legendPos val="r"/>
      <c:layout>
        <c:manualLayout>
          <c:xMode val="edge"/>
          <c:yMode val="edge"/>
          <c:x val="0.88019166737249432"/>
          <c:y val="0.69605207170790107"/>
          <c:w val="9.5361171555650964E-2"/>
          <c:h val="0.11737138931809685"/>
        </c:manualLayout>
      </c:layout>
      <c:spPr>
        <a:noFill/>
      </c:spPr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FF0000"/>
              </a:solidFill>
            </c:spPr>
          </c:marker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-43055.8</c:v>
                </c:pt>
                <c:pt idx="1">
                  <c:v>-66979.5</c:v>
                </c:pt>
                <c:pt idx="2">
                  <c:v>-23804.5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41604.6</c:v>
                </c:pt>
                <c:pt idx="1">
                  <c:v>-4188.1000000000004</c:v>
                </c:pt>
                <c:pt idx="2">
                  <c:v>34631</c:v>
                </c:pt>
              </c:numCache>
            </c:numRef>
          </c:val>
        </c:ser>
        <c:marker val="1"/>
        <c:axId val="95427200"/>
        <c:axId val="95437568"/>
      </c:lineChart>
      <c:catAx>
        <c:axId val="954272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baseline="0">
                <a:latin typeface="Calibri" pitchFamily="34" charset="0"/>
              </a:defRPr>
            </a:pPr>
            <a:endParaRPr lang="ru-RU"/>
          </a:p>
        </c:txPr>
        <c:crossAx val="95437568"/>
        <c:crosses val="autoZero"/>
        <c:auto val="1"/>
        <c:lblAlgn val="ctr"/>
        <c:lblOffset val="100"/>
      </c:catAx>
      <c:valAx>
        <c:axId val="95437568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95427200"/>
        <c:crosses val="autoZero"/>
        <c:crossBetween val="between"/>
        <c:majorUnit val="100000"/>
      </c:valAx>
      <c:spPr>
        <a:noFill/>
        <a:ln w="25400">
          <a:noFill/>
        </a:ln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372133865467952"/>
          <c:y val="4.1879652945665896E-2"/>
          <c:w val="0.87610350986642449"/>
          <c:h val="0.66350491058575689"/>
        </c:manualLayout>
      </c:layout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44450">
              <a:solidFill>
                <a:srgbClr val="C0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3.3917171596318401E-3"/>
                  <c:y val="-3.9902793709697321E-2"/>
                </c:manualLayout>
              </c:layout>
              <c:showVal val="1"/>
            </c:dLbl>
            <c:dLbl>
              <c:idx val="1"/>
              <c:layout>
                <c:manualLayout>
                  <c:x val="-3.5613030176134292E-2"/>
                  <c:y val="-4.3530320410578895E-2"/>
                </c:manualLayout>
              </c:layout>
              <c:showVal val="1"/>
            </c:dLbl>
            <c:dLbl>
              <c:idx val="2"/>
              <c:layout>
                <c:manualLayout>
                  <c:x val="1.6791824633032204E-3"/>
                  <c:y val="1.9439177916390403E-2"/>
                </c:manualLayout>
              </c:layout>
              <c:showVal val="1"/>
            </c:dLbl>
            <c:dLbl>
              <c:idx val="3"/>
              <c:layout>
                <c:manualLayout>
                  <c:x val="-3.4918829590745541E-2"/>
                  <c:y val="-4.9207207394315902E-2"/>
                </c:manualLayout>
              </c:layout>
              <c:showVal val="1"/>
            </c:dLbl>
            <c:dLbl>
              <c:idx val="4"/>
              <c:layout>
                <c:manualLayout>
                  <c:x val="-1.2345679012345723E-2"/>
                  <c:y val="5.0508587896100833E-2"/>
                </c:manualLayout>
              </c:layout>
              <c:showVal val="1"/>
            </c:dLbl>
            <c:dLbl>
              <c:idx val="5"/>
              <c:layout>
                <c:manualLayout>
                  <c:x val="-6.7834343192636924E-3"/>
                  <c:y val="3.2647740307934561E-2"/>
                </c:manualLayout>
              </c:layout>
              <c:showVal val="1"/>
            </c:dLbl>
            <c:dLbl>
              <c:idx val="6"/>
              <c:layout>
                <c:manualLayout>
                  <c:x val="-5.3762029746282202E-3"/>
                  <c:y val="-3.1891113559700229E-2"/>
                </c:manualLayout>
              </c:layout>
              <c:showVal val="1"/>
            </c:dLbl>
            <c:dLbl>
              <c:idx val="7"/>
              <c:layout>
                <c:manualLayout>
                  <c:x val="1.676873724117841E-5"/>
                  <c:y val="3.2712596192235772E-2"/>
                </c:manualLayout>
              </c:layout>
              <c:showVal val="1"/>
            </c:dLbl>
            <c:dLbl>
              <c:idx val="8"/>
              <c:layout>
                <c:manualLayout>
                  <c:x val="-2.2046161537606992E-2"/>
                  <c:y val="-2.9020213607052602E-2"/>
                </c:manualLayout>
              </c:layout>
              <c:showVal val="1"/>
            </c:dLbl>
            <c:dLbl>
              <c:idx val="9"/>
              <c:layout>
                <c:manualLayout>
                  <c:x val="-8.479292899079777E-3"/>
                  <c:y val="-2.9020213607052602E-2"/>
                </c:manualLayout>
              </c:layout>
              <c:showVal val="1"/>
            </c:dLbl>
            <c:dLbl>
              <c:idx val="10"/>
              <c:layout>
                <c:manualLayout>
                  <c:x val="-1.6958585798159301E-2"/>
                  <c:y val="-2.9020213607052602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Лист1!$A$2:$A$13</c:f>
              <c:numCache>
                <c:formatCode>dd/mm/yyyy</c:formatCode>
                <c:ptCount val="12"/>
                <c:pt idx="0">
                  <c:v>42736</c:v>
                </c:pt>
                <c:pt idx="1">
                  <c:v>42917</c:v>
                </c:pt>
                <c:pt idx="2">
                  <c:v>43009</c:v>
                </c:pt>
                <c:pt idx="3">
                  <c:v>43101</c:v>
                </c:pt>
                <c:pt idx="4">
                  <c:v>43160</c:v>
                </c:pt>
                <c:pt idx="5">
                  <c:v>43435</c:v>
                </c:pt>
                <c:pt idx="6">
                  <c:v>43466</c:v>
                </c:pt>
                <c:pt idx="7">
                  <c:v>43525</c:v>
                </c:pt>
                <c:pt idx="8">
                  <c:v>43831</c:v>
                </c:pt>
                <c:pt idx="9">
                  <c:v>43891</c:v>
                </c:pt>
                <c:pt idx="10">
                  <c:v>44197</c:v>
                </c:pt>
                <c:pt idx="11">
                  <c:v>44562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103000</c:v>
                </c:pt>
                <c:pt idx="1">
                  <c:v>33000</c:v>
                </c:pt>
                <c:pt idx="2">
                  <c:v>33000</c:v>
                </c:pt>
                <c:pt idx="3">
                  <c:v>55000</c:v>
                </c:pt>
                <c:pt idx="4">
                  <c:v>22000</c:v>
                </c:pt>
                <c:pt idx="5">
                  <c:v>22000</c:v>
                </c:pt>
                <c:pt idx="6">
                  <c:v>38000</c:v>
                </c:pt>
                <c:pt idx="7">
                  <c:v>22000</c:v>
                </c:pt>
                <c:pt idx="8">
                  <c:v>22000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marker val="1"/>
        <c:axId val="95517312"/>
        <c:axId val="96088832"/>
      </c:lineChart>
      <c:dateAx>
        <c:axId val="95517312"/>
        <c:scaling>
          <c:orientation val="minMax"/>
        </c:scaling>
        <c:axPos val="b"/>
        <c:numFmt formatCode="dd/mm/yyyy" sourceLinked="1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 baseline="0">
                <a:latin typeface="Calibri" pitchFamily="34" charset="0"/>
              </a:defRPr>
            </a:pPr>
            <a:endParaRPr lang="ru-RU"/>
          </a:p>
        </c:txPr>
        <c:crossAx val="96088832"/>
        <c:crosses val="autoZero"/>
        <c:auto val="1"/>
        <c:lblOffset val="100"/>
      </c:dateAx>
      <c:valAx>
        <c:axId val="96088832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ru-RU"/>
          </a:p>
        </c:txPr>
        <c:crossAx val="9551731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6023269660736891"/>
          <c:y val="2.8307844486897202E-2"/>
          <c:w val="0.84864841547585446"/>
          <c:h val="0.8560087604786916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00B050"/>
            </a:solidFill>
          </c:spPr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ctr"/>
            <c:showVal val="1"/>
          </c:dLbls>
          <c:cat>
            <c:strRef>
              <c:f>Лист1!$A$2:$A$4</c:f>
              <c:strCache>
                <c:ptCount val="3"/>
                <c:pt idx="0">
                  <c:v>Первоначальный план</c:v>
                </c:pt>
                <c:pt idx="1">
                  <c:v>Уточненный план</c:v>
                </c:pt>
                <c:pt idx="2">
                  <c:v>Исполнение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2498385.6</c:v>
                </c:pt>
                <c:pt idx="1">
                  <c:v>2584792.2000000002</c:v>
                </c:pt>
                <c:pt idx="2">
                  <c:v>2525594.6</c:v>
                </c:pt>
              </c:numCache>
            </c:numRef>
          </c:val>
        </c:ser>
        <c:dLbls>
          <c:showVal val="1"/>
        </c:dLbls>
        <c:axId val="109198720"/>
        <c:axId val="109794432"/>
      </c:barChart>
      <c:catAx>
        <c:axId val="109198720"/>
        <c:scaling>
          <c:orientation val="minMax"/>
        </c:scaling>
        <c:axPos val="b"/>
        <c:tickLblPos val="nextTo"/>
        <c:crossAx val="109794432"/>
        <c:crosses val="autoZero"/>
        <c:auto val="1"/>
        <c:lblAlgn val="ctr"/>
        <c:lblOffset val="100"/>
      </c:catAx>
      <c:valAx>
        <c:axId val="109794432"/>
        <c:scaling>
          <c:orientation val="minMax"/>
        </c:scaling>
        <c:axPos val="l"/>
        <c:numFmt formatCode="#,##0.0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0919872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0E5663-7C0C-4550-8604-3A86CD3A028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2FECA3D-C17C-4E69-A394-0E87EF3A4BA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</a:rPr>
            <a:t>Межбюджетные трансферты  </a:t>
          </a:r>
          <a:r>
            <a:rPr lang="ru-RU" sz="1600" b="1" dirty="0" smtClean="0">
              <a:solidFill>
                <a:srgbClr val="FFFF00"/>
              </a:solidFill>
            </a:rPr>
            <a:t>                   </a:t>
          </a:r>
        </a:p>
        <a:p>
          <a:r>
            <a:rPr lang="ru-RU" sz="1800" b="1" dirty="0" smtClean="0">
              <a:solidFill>
                <a:srgbClr val="C00000"/>
              </a:solidFill>
              <a:latin typeface="Calibri" pitchFamily="34" charset="0"/>
            </a:rPr>
            <a:t>1 848 602,7 </a:t>
          </a:r>
          <a:r>
            <a:rPr lang="ru-RU" sz="1800" b="1" dirty="0" smtClean="0">
              <a:solidFill>
                <a:srgbClr val="C00000"/>
              </a:solidFill>
            </a:rPr>
            <a:t>тыс.рублей</a:t>
          </a:r>
          <a:endParaRPr lang="ru-RU" sz="1800" b="1" dirty="0">
            <a:solidFill>
              <a:srgbClr val="C00000"/>
            </a:solidFill>
          </a:endParaRPr>
        </a:p>
      </dgm:t>
    </dgm:pt>
    <dgm:pt modelId="{AB4D18F5-3876-4F24-93FB-BF34F317589A}" type="parTrans" cxnId="{74A13C19-75D0-4CCD-92BB-8AC3CAB10346}">
      <dgm:prSet/>
      <dgm:spPr/>
      <dgm:t>
        <a:bodyPr/>
        <a:lstStyle/>
        <a:p>
          <a:endParaRPr lang="ru-RU"/>
        </a:p>
      </dgm:t>
    </dgm:pt>
    <dgm:pt modelId="{6247BC66-48DF-46F8-BE2B-B711A728D68F}" type="sibTrans" cxnId="{74A13C19-75D0-4CCD-92BB-8AC3CAB10346}">
      <dgm:prSet/>
      <dgm:spPr/>
      <dgm:t>
        <a:bodyPr/>
        <a:lstStyle/>
        <a:p>
          <a:endParaRPr lang="ru-RU"/>
        </a:p>
      </dgm:t>
    </dgm:pt>
    <dgm:pt modelId="{7143D9C2-17FC-4514-9100-044E64EF2FFD}">
      <dgm:prSet phldrT="[Текст]" custT="1"/>
      <dgm:spPr/>
      <dgm:t>
        <a:bodyPr/>
        <a:lstStyle/>
        <a:p>
          <a:pPr algn="ctr"/>
          <a:r>
            <a:rPr lang="ru-RU" sz="3200" b="1" kern="800" baseline="0" dirty="0" smtClean="0">
              <a:solidFill>
                <a:srgbClr val="FFFF00"/>
              </a:solidFill>
            </a:rPr>
            <a:t>ДОХОДЫ   </a:t>
          </a:r>
          <a:r>
            <a:rPr lang="ru-RU" sz="2400" b="1" kern="800" baseline="0" dirty="0" smtClean="0">
              <a:solidFill>
                <a:srgbClr val="C00000"/>
              </a:solidFill>
              <a:latin typeface="Calibri" pitchFamily="34" charset="0"/>
            </a:rPr>
            <a:t>2 560 225,6 </a:t>
          </a:r>
          <a:r>
            <a:rPr lang="ru-RU" sz="2400" b="1" kern="800" baseline="0" dirty="0" smtClean="0">
              <a:solidFill>
                <a:srgbClr val="C00000"/>
              </a:solidFill>
            </a:rPr>
            <a:t>тыс. рублей</a:t>
          </a:r>
          <a:endParaRPr lang="ru-RU" sz="2400" b="1" kern="800" baseline="0" dirty="0">
            <a:solidFill>
              <a:srgbClr val="C00000"/>
            </a:solidFill>
          </a:endParaRPr>
        </a:p>
      </dgm:t>
    </dgm:pt>
    <dgm:pt modelId="{BB633A7F-1CC8-46B7-B269-0E499F9F57B9}" type="parTrans" cxnId="{A1C1273F-CEDB-4AF5-9F38-D8D88B7D951B}">
      <dgm:prSet/>
      <dgm:spPr/>
      <dgm:t>
        <a:bodyPr/>
        <a:lstStyle/>
        <a:p>
          <a:endParaRPr lang="ru-RU"/>
        </a:p>
      </dgm:t>
    </dgm:pt>
    <dgm:pt modelId="{A935E982-9716-43B7-928D-2FDDFF7033C3}" type="sibTrans" cxnId="{A1C1273F-CEDB-4AF5-9F38-D8D88B7D951B}">
      <dgm:prSet/>
      <dgm:spPr/>
      <dgm:t>
        <a:bodyPr/>
        <a:lstStyle/>
        <a:p>
          <a:endParaRPr lang="ru-RU"/>
        </a:p>
      </dgm:t>
    </dgm:pt>
    <dgm:pt modelId="{944B3F45-6F91-4C7E-92ED-2F986D679283}">
      <dgm:prSet phldrT="[Текст]" custT="1"/>
      <dgm:spPr/>
      <dgm:t>
        <a:bodyPr/>
        <a:lstStyle/>
        <a:p>
          <a:pPr algn="ctr"/>
          <a:r>
            <a:rPr lang="ru-RU" sz="1800" b="1" dirty="0" smtClean="0">
              <a:solidFill>
                <a:srgbClr val="FFFF00"/>
              </a:solidFill>
            </a:rPr>
            <a:t>  Налоговые и                          неналоговые доходы                    </a:t>
          </a:r>
          <a:r>
            <a:rPr lang="ru-RU" sz="1800" b="1" dirty="0" smtClean="0">
              <a:solidFill>
                <a:srgbClr val="C00000"/>
              </a:solidFill>
              <a:latin typeface="Calibri" pitchFamily="34" charset="0"/>
            </a:rPr>
            <a:t>711 622,9 </a:t>
          </a:r>
          <a:r>
            <a:rPr lang="ru-RU" sz="1800" b="1" dirty="0" smtClean="0">
              <a:solidFill>
                <a:srgbClr val="C00000"/>
              </a:solidFill>
            </a:rPr>
            <a:t>тыс. рублей</a:t>
          </a:r>
          <a:endParaRPr lang="ru-RU" sz="1800" b="1" dirty="0">
            <a:solidFill>
              <a:srgbClr val="C00000"/>
            </a:solidFill>
          </a:endParaRPr>
        </a:p>
      </dgm:t>
    </dgm:pt>
    <dgm:pt modelId="{134FC35F-90AD-43F6-A9EE-065CB26E6CA2}" type="parTrans" cxnId="{BA6D8387-6D1F-40C1-858F-378CF03CDF4F}">
      <dgm:prSet/>
      <dgm:spPr/>
      <dgm:t>
        <a:bodyPr/>
        <a:lstStyle/>
        <a:p>
          <a:endParaRPr lang="ru-RU"/>
        </a:p>
      </dgm:t>
    </dgm:pt>
    <dgm:pt modelId="{28374751-27BA-4E77-B7AB-B8B424F1CE0F}" type="sibTrans" cxnId="{BA6D8387-6D1F-40C1-858F-378CF03CDF4F}">
      <dgm:prSet/>
      <dgm:spPr/>
      <dgm:t>
        <a:bodyPr/>
        <a:lstStyle/>
        <a:p>
          <a:endParaRPr lang="ru-RU"/>
        </a:p>
      </dgm:t>
    </dgm:pt>
    <dgm:pt modelId="{B43D7519-C2EE-4F40-9BD2-244068A05FBA}" type="pres">
      <dgm:prSet presAssocID="{D00E5663-7C0C-4550-8604-3A86CD3A028E}" presName="compositeShape" presStyleCnt="0">
        <dgm:presLayoutVars>
          <dgm:chMax val="7"/>
          <dgm:dir/>
          <dgm:resizeHandles val="exact"/>
        </dgm:presLayoutVars>
      </dgm:prSet>
      <dgm:spPr/>
    </dgm:pt>
    <dgm:pt modelId="{9EC446A5-757C-4B53-9D0F-7EED56A11251}" type="pres">
      <dgm:prSet presAssocID="{B2FECA3D-C17C-4E69-A394-0E87EF3A4BA6}" presName="circ1" presStyleLbl="vennNode1" presStyleIdx="0" presStyleCnt="3" custScaleX="107592" custScaleY="63555" custLinFactNeighborX="96088" custLinFactNeighborY="-19825"/>
      <dgm:spPr/>
      <dgm:t>
        <a:bodyPr/>
        <a:lstStyle/>
        <a:p>
          <a:endParaRPr lang="ru-RU"/>
        </a:p>
      </dgm:t>
    </dgm:pt>
    <dgm:pt modelId="{65423679-F551-478D-8008-67DE7A11B7AD}" type="pres">
      <dgm:prSet presAssocID="{B2FECA3D-C17C-4E69-A394-0E87EF3A4BA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A7E061-07D4-4622-AF4E-C4C98F3502BF}" type="pres">
      <dgm:prSet presAssocID="{7143D9C2-17FC-4514-9100-044E64EF2FFD}" presName="circ2" presStyleLbl="vennNode1" presStyleIdx="1" presStyleCnt="3" custScaleX="105973" custScaleY="72127" custLinFactNeighborX="-40180" custLinFactNeighborY="15168"/>
      <dgm:spPr/>
      <dgm:t>
        <a:bodyPr/>
        <a:lstStyle/>
        <a:p>
          <a:endParaRPr lang="ru-RU"/>
        </a:p>
      </dgm:t>
    </dgm:pt>
    <dgm:pt modelId="{9819A5DA-252D-4F54-B0D7-86D4B1F7BB1B}" type="pres">
      <dgm:prSet presAssocID="{7143D9C2-17FC-4514-9100-044E64EF2FF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C54DAE-2698-4F81-B247-07B331F51D41}" type="pres">
      <dgm:prSet presAssocID="{944B3F45-6F91-4C7E-92ED-2F986D679283}" presName="circ3" presStyleLbl="vennNode1" presStyleIdx="2" presStyleCnt="3" custScaleX="112113" custScaleY="63894" custLinFactNeighborX="-46354" custLinFactNeighborY="-82155"/>
      <dgm:spPr/>
      <dgm:t>
        <a:bodyPr/>
        <a:lstStyle/>
        <a:p>
          <a:endParaRPr lang="ru-RU"/>
        </a:p>
      </dgm:t>
    </dgm:pt>
    <dgm:pt modelId="{6419BE57-7F3F-437B-BD36-62D934425AD7}" type="pres">
      <dgm:prSet presAssocID="{944B3F45-6F91-4C7E-92ED-2F986D67928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19B10E-9230-4A2F-A0AF-4691516DF513}" type="presOf" srcId="{D00E5663-7C0C-4550-8604-3A86CD3A028E}" destId="{B43D7519-C2EE-4F40-9BD2-244068A05FBA}" srcOrd="0" destOrd="0" presId="urn:microsoft.com/office/officeart/2005/8/layout/venn1"/>
    <dgm:cxn modelId="{74A13C19-75D0-4CCD-92BB-8AC3CAB10346}" srcId="{D00E5663-7C0C-4550-8604-3A86CD3A028E}" destId="{B2FECA3D-C17C-4E69-A394-0E87EF3A4BA6}" srcOrd="0" destOrd="0" parTransId="{AB4D18F5-3876-4F24-93FB-BF34F317589A}" sibTransId="{6247BC66-48DF-46F8-BE2B-B711A728D68F}"/>
    <dgm:cxn modelId="{B7D2596A-7E55-476E-99E3-04F91E286194}" type="presOf" srcId="{7143D9C2-17FC-4514-9100-044E64EF2FFD}" destId="{AAA7E061-07D4-4622-AF4E-C4C98F3502BF}" srcOrd="0" destOrd="0" presId="urn:microsoft.com/office/officeart/2005/8/layout/venn1"/>
    <dgm:cxn modelId="{FF9EDBDB-D506-43E8-8252-97C407144912}" type="presOf" srcId="{B2FECA3D-C17C-4E69-A394-0E87EF3A4BA6}" destId="{9EC446A5-757C-4B53-9D0F-7EED56A11251}" srcOrd="0" destOrd="0" presId="urn:microsoft.com/office/officeart/2005/8/layout/venn1"/>
    <dgm:cxn modelId="{A1C1273F-CEDB-4AF5-9F38-D8D88B7D951B}" srcId="{D00E5663-7C0C-4550-8604-3A86CD3A028E}" destId="{7143D9C2-17FC-4514-9100-044E64EF2FFD}" srcOrd="1" destOrd="0" parTransId="{BB633A7F-1CC8-46B7-B269-0E499F9F57B9}" sibTransId="{A935E982-9716-43B7-928D-2FDDFF7033C3}"/>
    <dgm:cxn modelId="{5C2B353D-D861-4262-BC1B-C9DE575118AD}" type="presOf" srcId="{7143D9C2-17FC-4514-9100-044E64EF2FFD}" destId="{9819A5DA-252D-4F54-B0D7-86D4B1F7BB1B}" srcOrd="1" destOrd="0" presId="urn:microsoft.com/office/officeart/2005/8/layout/venn1"/>
    <dgm:cxn modelId="{21A239B5-022E-4E9C-80D4-56175DEBB666}" type="presOf" srcId="{944B3F45-6F91-4C7E-92ED-2F986D679283}" destId="{31C54DAE-2698-4F81-B247-07B331F51D41}" srcOrd="0" destOrd="0" presId="urn:microsoft.com/office/officeart/2005/8/layout/venn1"/>
    <dgm:cxn modelId="{0439629C-A83B-4B6F-A8C9-D1DB76DB1F7A}" type="presOf" srcId="{B2FECA3D-C17C-4E69-A394-0E87EF3A4BA6}" destId="{65423679-F551-478D-8008-67DE7A11B7AD}" srcOrd="1" destOrd="0" presId="urn:microsoft.com/office/officeart/2005/8/layout/venn1"/>
    <dgm:cxn modelId="{64307FFD-1645-45DB-A21D-58C17699DCB9}" type="presOf" srcId="{944B3F45-6F91-4C7E-92ED-2F986D679283}" destId="{6419BE57-7F3F-437B-BD36-62D934425AD7}" srcOrd="1" destOrd="0" presId="urn:microsoft.com/office/officeart/2005/8/layout/venn1"/>
    <dgm:cxn modelId="{BA6D8387-6D1F-40C1-858F-378CF03CDF4F}" srcId="{D00E5663-7C0C-4550-8604-3A86CD3A028E}" destId="{944B3F45-6F91-4C7E-92ED-2F986D679283}" srcOrd="2" destOrd="0" parTransId="{134FC35F-90AD-43F6-A9EE-065CB26E6CA2}" sibTransId="{28374751-27BA-4E77-B7AB-B8B424F1CE0F}"/>
    <dgm:cxn modelId="{83253D0A-8473-44FE-A1AB-1B6CDA627DAB}" type="presParOf" srcId="{B43D7519-C2EE-4F40-9BD2-244068A05FBA}" destId="{9EC446A5-757C-4B53-9D0F-7EED56A11251}" srcOrd="0" destOrd="0" presId="urn:microsoft.com/office/officeart/2005/8/layout/venn1"/>
    <dgm:cxn modelId="{E8751BC1-CBF9-4CDE-B0F0-7C5B7DEEDF86}" type="presParOf" srcId="{B43D7519-C2EE-4F40-9BD2-244068A05FBA}" destId="{65423679-F551-478D-8008-67DE7A11B7AD}" srcOrd="1" destOrd="0" presId="urn:microsoft.com/office/officeart/2005/8/layout/venn1"/>
    <dgm:cxn modelId="{D56CC4DE-2C8A-4FC5-9245-8F00BA6152B6}" type="presParOf" srcId="{B43D7519-C2EE-4F40-9BD2-244068A05FBA}" destId="{AAA7E061-07D4-4622-AF4E-C4C98F3502BF}" srcOrd="2" destOrd="0" presId="urn:microsoft.com/office/officeart/2005/8/layout/venn1"/>
    <dgm:cxn modelId="{8C806A04-993F-4E1B-B3F2-CFB51F680668}" type="presParOf" srcId="{B43D7519-C2EE-4F40-9BD2-244068A05FBA}" destId="{9819A5DA-252D-4F54-B0D7-86D4B1F7BB1B}" srcOrd="3" destOrd="0" presId="urn:microsoft.com/office/officeart/2005/8/layout/venn1"/>
    <dgm:cxn modelId="{17E827A1-BB11-429C-94F0-42AD2FD74CA6}" type="presParOf" srcId="{B43D7519-C2EE-4F40-9BD2-244068A05FBA}" destId="{31C54DAE-2698-4F81-B247-07B331F51D41}" srcOrd="4" destOrd="0" presId="urn:microsoft.com/office/officeart/2005/8/layout/venn1"/>
    <dgm:cxn modelId="{EFC2F2C8-B52C-47B3-B53F-06D7411FBE62}" type="presParOf" srcId="{B43D7519-C2EE-4F40-9BD2-244068A05FBA}" destId="{6419BE57-7F3F-437B-BD36-62D934425AD7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DB3EAB-0BDC-4E55-821E-0C937D2838E5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5226E3-EB6A-4E6F-AE42-C65626EF3A83}" type="pres">
      <dgm:prSet presAssocID="{B9DB3EAB-0BDC-4E55-821E-0C937D2838E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7BD112-6505-4BE2-892F-D7F048A45D68}" type="pres">
      <dgm:prSet presAssocID="{B9DB3EAB-0BDC-4E55-821E-0C937D2838E5}" presName="cycle" presStyleCnt="0"/>
      <dgm:spPr/>
    </dgm:pt>
  </dgm:ptLst>
  <dgm:cxnLst>
    <dgm:cxn modelId="{89937549-0E61-4C69-BE62-A835B726B328}" type="presOf" srcId="{B9DB3EAB-0BDC-4E55-821E-0C937D2838E5}" destId="{5C5226E3-EB6A-4E6F-AE42-C65626EF3A83}" srcOrd="0" destOrd="0" presId="urn:microsoft.com/office/officeart/2005/8/layout/radial2"/>
    <dgm:cxn modelId="{24364991-4C23-4C60-A3F8-9BC3F2BC0608}" type="presParOf" srcId="{5C5226E3-EB6A-4E6F-AE42-C65626EF3A83}" destId="{D07BD112-6505-4BE2-892F-D7F048A45D68}" srcOrd="0" destOrd="0" presId="urn:microsoft.com/office/officeart/2005/8/layout/radial2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5B6E42-544A-41E5-B92F-0C09C902BEB3}" type="doc">
      <dgm:prSet loTypeId="urn:microsoft.com/office/officeart/2005/8/layout/pyramid1" loCatId="pyramid" qsTypeId="urn:microsoft.com/office/officeart/2005/8/quickstyle/simple1" qsCatId="simple" csTypeId="urn:microsoft.com/office/officeart/2005/8/colors/colorful5" csCatId="colorful" phldr="1"/>
      <dgm:spPr/>
    </dgm:pt>
    <dgm:pt modelId="{91FFD5FB-4254-48DB-9919-3331132CB1B9}">
      <dgm:prSet phldrT="[Текст]" custT="1"/>
      <dgm:spPr/>
      <dgm:t>
        <a:bodyPr/>
        <a:lstStyle/>
        <a:p>
          <a:endParaRPr lang="ru-RU" sz="1400" b="1" dirty="0" smtClean="0"/>
        </a:p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1 место:     </a:t>
          </a:r>
        </a:p>
        <a:p>
          <a:r>
            <a:rPr lang="ru-RU" sz="1350" b="1" dirty="0" smtClean="0"/>
            <a:t>   </a:t>
          </a:r>
          <a:r>
            <a:rPr lang="ru-RU" sz="1350" dirty="0" smtClean="0"/>
            <a:t>Управление культуры, физической культуры, спорта и молодежной политики, </a:t>
          </a:r>
        </a:p>
        <a:p>
          <a:r>
            <a:rPr lang="ru-RU" sz="1350" dirty="0" smtClean="0"/>
            <a:t>Контрольно-счетная комиссия </a:t>
          </a:r>
          <a:r>
            <a:rPr lang="ru-RU" sz="1350" dirty="0" err="1" smtClean="0"/>
            <a:t>Богучанского</a:t>
          </a:r>
          <a:r>
            <a:rPr lang="ru-RU" sz="1350" dirty="0" smtClean="0"/>
            <a:t> района</a:t>
          </a:r>
        </a:p>
      </dgm:t>
    </dgm:pt>
    <dgm:pt modelId="{1EEF54AE-B5AE-4026-871E-50F8637BC36C}" type="parTrans" cxnId="{79D1DDFF-8A28-448F-BDB9-CBE7A25735B6}">
      <dgm:prSet/>
      <dgm:spPr/>
      <dgm:t>
        <a:bodyPr/>
        <a:lstStyle/>
        <a:p>
          <a:endParaRPr lang="ru-RU"/>
        </a:p>
      </dgm:t>
    </dgm:pt>
    <dgm:pt modelId="{A65055D0-B463-4ABA-8A84-E26700B4A316}" type="sibTrans" cxnId="{79D1DDFF-8A28-448F-BDB9-CBE7A25735B6}">
      <dgm:prSet/>
      <dgm:spPr/>
      <dgm:t>
        <a:bodyPr/>
        <a:lstStyle/>
        <a:p>
          <a:endParaRPr lang="ru-RU"/>
        </a:p>
      </dgm:t>
    </dgm:pt>
    <dgm:pt modelId="{C264A47D-1593-408C-BEC9-809E765BDAD8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2 место: </a:t>
          </a:r>
        </a:p>
        <a:p>
          <a:r>
            <a:rPr lang="ru-RU" sz="1350" dirty="0" smtClean="0"/>
            <a:t>Управление  образования администрации </a:t>
          </a:r>
          <a:r>
            <a:rPr lang="ru-RU" sz="1350" dirty="0" err="1" smtClean="0"/>
            <a:t>Богучанского</a:t>
          </a:r>
          <a:r>
            <a:rPr lang="ru-RU" sz="1350" dirty="0" smtClean="0"/>
            <a:t> района, </a:t>
          </a:r>
        </a:p>
        <a:p>
          <a:r>
            <a:rPr lang="ru-RU" sz="1350" dirty="0" smtClean="0"/>
            <a:t> МКУ «Муниципальная служба заказчика»</a:t>
          </a:r>
          <a:endParaRPr lang="ru-RU" sz="1350" dirty="0"/>
        </a:p>
      </dgm:t>
    </dgm:pt>
    <dgm:pt modelId="{348C1462-5CA3-4671-AD6F-5425D5BE5058}" type="parTrans" cxnId="{CB019134-7A2D-47C3-8759-48742EB395A9}">
      <dgm:prSet/>
      <dgm:spPr/>
      <dgm:t>
        <a:bodyPr/>
        <a:lstStyle/>
        <a:p>
          <a:endParaRPr lang="ru-RU"/>
        </a:p>
      </dgm:t>
    </dgm:pt>
    <dgm:pt modelId="{201F3854-9909-47A0-95D8-FAD5FD9087CE}" type="sibTrans" cxnId="{CB019134-7A2D-47C3-8759-48742EB395A9}">
      <dgm:prSet/>
      <dgm:spPr/>
      <dgm:t>
        <a:bodyPr/>
        <a:lstStyle/>
        <a:p>
          <a:endParaRPr lang="ru-RU"/>
        </a:p>
      </dgm:t>
    </dgm:pt>
    <dgm:pt modelId="{24DED5E3-6066-4FB3-80D3-9F65D463E8C6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3 место:</a:t>
          </a:r>
        </a:p>
        <a:p>
          <a:r>
            <a:rPr lang="ru-RU" sz="1350" b="0" dirty="0" smtClean="0">
              <a:latin typeface="+mn-lt"/>
              <a:cs typeface="Arial" pitchFamily="34" charset="0"/>
            </a:rPr>
            <a:t>МКУ «Централизованная бухгалтерия» </a:t>
          </a:r>
        </a:p>
      </dgm:t>
    </dgm:pt>
    <dgm:pt modelId="{6AEE6EC9-C709-443C-A15C-D96ED26A0214}" type="parTrans" cxnId="{1CAB336F-DBE0-4B2F-83C8-397011C16B44}">
      <dgm:prSet/>
      <dgm:spPr/>
      <dgm:t>
        <a:bodyPr/>
        <a:lstStyle/>
        <a:p>
          <a:endParaRPr lang="ru-RU"/>
        </a:p>
      </dgm:t>
    </dgm:pt>
    <dgm:pt modelId="{8BE20C49-9B20-41CC-9E5B-AAA635E62239}" type="sibTrans" cxnId="{1CAB336F-DBE0-4B2F-83C8-397011C16B44}">
      <dgm:prSet/>
      <dgm:spPr/>
      <dgm:t>
        <a:bodyPr/>
        <a:lstStyle/>
        <a:p>
          <a:endParaRPr lang="ru-RU"/>
        </a:p>
      </dgm:t>
    </dgm:pt>
    <dgm:pt modelId="{3529FA0F-58BB-4CDA-BDB5-0D8CEA711F66}" type="pres">
      <dgm:prSet presAssocID="{F05B6E42-544A-41E5-B92F-0C09C902BEB3}" presName="Name0" presStyleCnt="0">
        <dgm:presLayoutVars>
          <dgm:dir/>
          <dgm:animLvl val="lvl"/>
          <dgm:resizeHandles val="exact"/>
        </dgm:presLayoutVars>
      </dgm:prSet>
      <dgm:spPr/>
    </dgm:pt>
    <dgm:pt modelId="{0B7C0961-C59B-4A73-AF26-4EFC39A04435}" type="pres">
      <dgm:prSet presAssocID="{91FFD5FB-4254-48DB-9919-3331132CB1B9}" presName="Name8" presStyleCnt="0"/>
      <dgm:spPr/>
    </dgm:pt>
    <dgm:pt modelId="{331FC8D9-8D94-438B-87CB-7ACADE0150EC}" type="pres">
      <dgm:prSet presAssocID="{91FFD5FB-4254-48DB-9919-3331132CB1B9}" presName="level" presStyleLbl="node1" presStyleIdx="0" presStyleCnt="3" custScaleX="101804" custScaleY="124730" custLinFactNeighborX="-1995" custLinFactNeighborY="-396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5A847C-4ED5-49D9-A04F-40295E5CDBBB}" type="pres">
      <dgm:prSet presAssocID="{91FFD5FB-4254-48DB-9919-3331132CB1B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BBAE9F-1C45-438A-B69A-81A5335D729D}" type="pres">
      <dgm:prSet presAssocID="{C264A47D-1593-408C-BEC9-809E765BDAD8}" presName="Name8" presStyleCnt="0"/>
      <dgm:spPr/>
    </dgm:pt>
    <dgm:pt modelId="{19552C3A-FECD-451D-B201-9E054E594F6F}" type="pres">
      <dgm:prSet presAssocID="{C264A47D-1593-408C-BEC9-809E765BDAD8}" presName="level" presStyleLbl="node1" presStyleIdx="1" presStyleCnt="3" custScaleX="99263" custScaleY="9205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4899C6-F5BF-4283-BCF6-5878F20D903B}" type="pres">
      <dgm:prSet presAssocID="{C264A47D-1593-408C-BEC9-809E765BDAD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5D1B1D-1776-4629-A790-DF1245ADFBB4}" type="pres">
      <dgm:prSet presAssocID="{24DED5E3-6066-4FB3-80D3-9F65D463E8C6}" presName="Name8" presStyleCnt="0"/>
      <dgm:spPr/>
    </dgm:pt>
    <dgm:pt modelId="{101988CD-4C95-42CF-8096-E76BAC7FB22F}" type="pres">
      <dgm:prSet presAssocID="{24DED5E3-6066-4FB3-80D3-9F65D463E8C6}" presName="level" presStyleLbl="node1" presStyleIdx="2" presStyleCnt="3" custScaleY="695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419B48-15BB-4D5B-A628-C8B8A98412D5}" type="pres">
      <dgm:prSet presAssocID="{24DED5E3-6066-4FB3-80D3-9F65D463E8C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AB336F-DBE0-4B2F-83C8-397011C16B44}" srcId="{F05B6E42-544A-41E5-B92F-0C09C902BEB3}" destId="{24DED5E3-6066-4FB3-80D3-9F65D463E8C6}" srcOrd="2" destOrd="0" parTransId="{6AEE6EC9-C709-443C-A15C-D96ED26A0214}" sibTransId="{8BE20C49-9B20-41CC-9E5B-AAA635E62239}"/>
    <dgm:cxn modelId="{9741D9D8-C72E-4D06-AF21-28DB94830243}" type="presOf" srcId="{C264A47D-1593-408C-BEC9-809E765BDAD8}" destId="{19552C3A-FECD-451D-B201-9E054E594F6F}" srcOrd="0" destOrd="0" presId="urn:microsoft.com/office/officeart/2005/8/layout/pyramid1"/>
    <dgm:cxn modelId="{9E6D46A7-6511-4CA2-A65E-C982CB0AACC9}" type="presOf" srcId="{91FFD5FB-4254-48DB-9919-3331132CB1B9}" destId="{235A847C-4ED5-49D9-A04F-40295E5CDBBB}" srcOrd="1" destOrd="0" presId="urn:microsoft.com/office/officeart/2005/8/layout/pyramid1"/>
    <dgm:cxn modelId="{C9A833BC-4EA2-4484-8BDE-F3B814FF41D2}" type="presOf" srcId="{24DED5E3-6066-4FB3-80D3-9F65D463E8C6}" destId="{101988CD-4C95-42CF-8096-E76BAC7FB22F}" srcOrd="0" destOrd="0" presId="urn:microsoft.com/office/officeart/2005/8/layout/pyramid1"/>
    <dgm:cxn modelId="{79D1DDFF-8A28-448F-BDB9-CBE7A25735B6}" srcId="{F05B6E42-544A-41E5-B92F-0C09C902BEB3}" destId="{91FFD5FB-4254-48DB-9919-3331132CB1B9}" srcOrd="0" destOrd="0" parTransId="{1EEF54AE-B5AE-4026-871E-50F8637BC36C}" sibTransId="{A65055D0-B463-4ABA-8A84-E26700B4A316}"/>
    <dgm:cxn modelId="{62B84893-0677-4118-A377-388ACF619E38}" type="presOf" srcId="{91FFD5FB-4254-48DB-9919-3331132CB1B9}" destId="{331FC8D9-8D94-438B-87CB-7ACADE0150EC}" srcOrd="0" destOrd="0" presId="urn:microsoft.com/office/officeart/2005/8/layout/pyramid1"/>
    <dgm:cxn modelId="{CB019134-7A2D-47C3-8759-48742EB395A9}" srcId="{F05B6E42-544A-41E5-B92F-0C09C902BEB3}" destId="{C264A47D-1593-408C-BEC9-809E765BDAD8}" srcOrd="1" destOrd="0" parTransId="{348C1462-5CA3-4671-AD6F-5425D5BE5058}" sibTransId="{201F3854-9909-47A0-95D8-FAD5FD9087CE}"/>
    <dgm:cxn modelId="{4E54E667-D09E-4159-8385-18C871DA1CC5}" type="presOf" srcId="{C264A47D-1593-408C-BEC9-809E765BDAD8}" destId="{3B4899C6-F5BF-4283-BCF6-5878F20D903B}" srcOrd="1" destOrd="0" presId="urn:microsoft.com/office/officeart/2005/8/layout/pyramid1"/>
    <dgm:cxn modelId="{CAEDB241-7EE6-4E1E-8B03-EB19113C4EC8}" type="presOf" srcId="{F05B6E42-544A-41E5-B92F-0C09C902BEB3}" destId="{3529FA0F-58BB-4CDA-BDB5-0D8CEA711F66}" srcOrd="0" destOrd="0" presId="urn:microsoft.com/office/officeart/2005/8/layout/pyramid1"/>
    <dgm:cxn modelId="{FEF80644-4305-4DAD-8893-DAF0E6753FE0}" type="presOf" srcId="{24DED5E3-6066-4FB3-80D3-9F65D463E8C6}" destId="{67419B48-15BB-4D5B-A628-C8B8A98412D5}" srcOrd="1" destOrd="0" presId="urn:microsoft.com/office/officeart/2005/8/layout/pyramid1"/>
    <dgm:cxn modelId="{E8C7498F-0B91-40F3-8153-688C4EBCD6C5}" type="presParOf" srcId="{3529FA0F-58BB-4CDA-BDB5-0D8CEA711F66}" destId="{0B7C0961-C59B-4A73-AF26-4EFC39A04435}" srcOrd="0" destOrd="0" presId="urn:microsoft.com/office/officeart/2005/8/layout/pyramid1"/>
    <dgm:cxn modelId="{77EBC6C7-E58B-4BDE-8757-AB08E783EE70}" type="presParOf" srcId="{0B7C0961-C59B-4A73-AF26-4EFC39A04435}" destId="{331FC8D9-8D94-438B-87CB-7ACADE0150EC}" srcOrd="0" destOrd="0" presId="urn:microsoft.com/office/officeart/2005/8/layout/pyramid1"/>
    <dgm:cxn modelId="{FCF57C6E-7309-4390-BE19-38B4D0D3CB84}" type="presParOf" srcId="{0B7C0961-C59B-4A73-AF26-4EFC39A04435}" destId="{235A847C-4ED5-49D9-A04F-40295E5CDBBB}" srcOrd="1" destOrd="0" presId="urn:microsoft.com/office/officeart/2005/8/layout/pyramid1"/>
    <dgm:cxn modelId="{DB402182-0BBA-45F5-9E61-638E82700678}" type="presParOf" srcId="{3529FA0F-58BB-4CDA-BDB5-0D8CEA711F66}" destId="{90BBAE9F-1C45-438A-B69A-81A5335D729D}" srcOrd="1" destOrd="0" presId="urn:microsoft.com/office/officeart/2005/8/layout/pyramid1"/>
    <dgm:cxn modelId="{98D46173-525B-4B5A-BA8B-6A7259A92D60}" type="presParOf" srcId="{90BBAE9F-1C45-438A-B69A-81A5335D729D}" destId="{19552C3A-FECD-451D-B201-9E054E594F6F}" srcOrd="0" destOrd="0" presId="urn:microsoft.com/office/officeart/2005/8/layout/pyramid1"/>
    <dgm:cxn modelId="{3E0E3286-AED7-46CA-9224-DABFA2F396D0}" type="presParOf" srcId="{90BBAE9F-1C45-438A-B69A-81A5335D729D}" destId="{3B4899C6-F5BF-4283-BCF6-5878F20D903B}" srcOrd="1" destOrd="0" presId="urn:microsoft.com/office/officeart/2005/8/layout/pyramid1"/>
    <dgm:cxn modelId="{847E9F52-EBC0-4A5F-A362-17169C990BD6}" type="presParOf" srcId="{3529FA0F-58BB-4CDA-BDB5-0D8CEA711F66}" destId="{A25D1B1D-1776-4629-A790-DF1245ADFBB4}" srcOrd="2" destOrd="0" presId="urn:microsoft.com/office/officeart/2005/8/layout/pyramid1"/>
    <dgm:cxn modelId="{470B4C57-485D-406F-862A-F8E3DC152DFA}" type="presParOf" srcId="{A25D1B1D-1776-4629-A790-DF1245ADFBB4}" destId="{101988CD-4C95-42CF-8096-E76BAC7FB22F}" srcOrd="0" destOrd="0" presId="urn:microsoft.com/office/officeart/2005/8/layout/pyramid1"/>
    <dgm:cxn modelId="{667A9E82-0551-4904-B39C-929962F37339}" type="presParOf" srcId="{A25D1B1D-1776-4629-A790-DF1245ADFBB4}" destId="{67419B48-15BB-4D5B-A628-C8B8A98412D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174CD0-426E-45B9-975A-7F39317CACAD}" type="doc">
      <dgm:prSet loTypeId="urn:microsoft.com/office/officeart/2005/8/layout/pyramid1" loCatId="pyramid" qsTypeId="urn:microsoft.com/office/officeart/2005/8/quickstyle/simple1" qsCatId="simple" csTypeId="urn:microsoft.com/office/officeart/2005/8/colors/colorful2" csCatId="colorful" phldr="1"/>
      <dgm:spPr/>
    </dgm:pt>
    <dgm:pt modelId="{BC2C988C-D259-4CA6-B090-5323396AC0BC}">
      <dgm:prSet phldrT="[Текст]" custT="1"/>
      <dgm:spPr/>
      <dgm:t>
        <a:bodyPr/>
        <a:lstStyle/>
        <a:p>
          <a:endParaRPr lang="ru-RU" sz="1400" b="1" dirty="0" smtClean="0"/>
        </a:p>
        <a:p>
          <a:endParaRPr lang="ru-RU" sz="1400" b="1" dirty="0" smtClean="0"/>
        </a:p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1 степень: </a:t>
          </a:r>
        </a:p>
        <a:p>
          <a:r>
            <a:rPr lang="ru-RU" sz="1350" b="1" dirty="0" smtClean="0"/>
            <a:t>0</a:t>
          </a:r>
        </a:p>
      </dgm:t>
    </dgm:pt>
    <dgm:pt modelId="{2C8C383C-6503-4FF0-8794-E53DECA96987}" type="parTrans" cxnId="{D7E56660-FF4A-4333-864E-DA8F7C568441}">
      <dgm:prSet/>
      <dgm:spPr/>
      <dgm:t>
        <a:bodyPr/>
        <a:lstStyle/>
        <a:p>
          <a:endParaRPr lang="ru-RU"/>
        </a:p>
      </dgm:t>
    </dgm:pt>
    <dgm:pt modelId="{5AE2058C-6B59-4544-AC97-2C39EBC2E70B}" type="sibTrans" cxnId="{D7E56660-FF4A-4333-864E-DA8F7C568441}">
      <dgm:prSet/>
      <dgm:spPr/>
      <dgm:t>
        <a:bodyPr/>
        <a:lstStyle/>
        <a:p>
          <a:endParaRPr lang="ru-RU"/>
        </a:p>
      </dgm:t>
    </dgm:pt>
    <dgm:pt modelId="{4BCA7CA3-D6C1-4C8A-84FE-A8FDE2B473F8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2 степень:</a:t>
          </a:r>
        </a:p>
        <a:p>
          <a:r>
            <a:rPr lang="ru-RU" sz="1350" dirty="0" smtClean="0"/>
            <a:t>0</a:t>
          </a:r>
          <a:endParaRPr lang="ru-RU" sz="1350" dirty="0"/>
        </a:p>
      </dgm:t>
    </dgm:pt>
    <dgm:pt modelId="{B5B7B773-A7B6-4EA0-A594-D84F107951C2}" type="parTrans" cxnId="{2393D82B-FD7C-40A1-809A-A401341E2B47}">
      <dgm:prSet/>
      <dgm:spPr/>
      <dgm:t>
        <a:bodyPr/>
        <a:lstStyle/>
        <a:p>
          <a:endParaRPr lang="ru-RU"/>
        </a:p>
      </dgm:t>
    </dgm:pt>
    <dgm:pt modelId="{2809183B-F28F-48DD-A65B-5C4F2F737AAB}" type="sibTrans" cxnId="{2393D82B-FD7C-40A1-809A-A401341E2B47}">
      <dgm:prSet/>
      <dgm:spPr/>
      <dgm:t>
        <a:bodyPr/>
        <a:lstStyle/>
        <a:p>
          <a:endParaRPr lang="ru-RU"/>
        </a:p>
      </dgm:t>
    </dgm:pt>
    <dgm:pt modelId="{263AD41F-6498-48AB-AF85-CBD19E7ED5FA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3 степень: </a:t>
          </a:r>
        </a:p>
        <a:p>
          <a:r>
            <a:rPr lang="ru-RU" sz="1350" dirty="0" smtClean="0"/>
            <a:t>Все администрации</a:t>
          </a:r>
          <a:endParaRPr lang="ru-RU" sz="1350" dirty="0"/>
        </a:p>
      </dgm:t>
    </dgm:pt>
    <dgm:pt modelId="{D8801EDE-0361-4255-88A0-52E665EF0EE3}" type="parTrans" cxnId="{EEBEE1C8-8783-4030-B189-FD56BE67ED87}">
      <dgm:prSet/>
      <dgm:spPr/>
      <dgm:t>
        <a:bodyPr/>
        <a:lstStyle/>
        <a:p>
          <a:endParaRPr lang="ru-RU"/>
        </a:p>
      </dgm:t>
    </dgm:pt>
    <dgm:pt modelId="{6802B657-F950-435A-B8EC-007C55B39F04}" type="sibTrans" cxnId="{EEBEE1C8-8783-4030-B189-FD56BE67ED87}">
      <dgm:prSet/>
      <dgm:spPr/>
      <dgm:t>
        <a:bodyPr/>
        <a:lstStyle/>
        <a:p>
          <a:endParaRPr lang="ru-RU"/>
        </a:p>
      </dgm:t>
    </dgm:pt>
    <dgm:pt modelId="{705C051E-4FF5-4C00-B2B7-0331309A237C}" type="pres">
      <dgm:prSet presAssocID="{84174CD0-426E-45B9-975A-7F39317CACAD}" presName="Name0" presStyleCnt="0">
        <dgm:presLayoutVars>
          <dgm:dir/>
          <dgm:animLvl val="lvl"/>
          <dgm:resizeHandles val="exact"/>
        </dgm:presLayoutVars>
      </dgm:prSet>
      <dgm:spPr/>
    </dgm:pt>
    <dgm:pt modelId="{6415E40F-7E8B-4A95-A201-9727713133E8}" type="pres">
      <dgm:prSet presAssocID="{BC2C988C-D259-4CA6-B090-5323396AC0BC}" presName="Name8" presStyleCnt="0"/>
      <dgm:spPr/>
    </dgm:pt>
    <dgm:pt modelId="{78774AD0-35A5-4CA6-BEF8-DCACF72F3C74}" type="pres">
      <dgm:prSet presAssocID="{BC2C988C-D259-4CA6-B090-5323396AC0BC}" presName="level" presStyleLbl="node1" presStyleIdx="0" presStyleCnt="3" custScaleY="1161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0744CB-EB0F-4139-8D1C-A8D95A84D50F}" type="pres">
      <dgm:prSet presAssocID="{BC2C988C-D259-4CA6-B090-5323396AC0B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77CF4E-AF82-4916-82AE-487FA43E3634}" type="pres">
      <dgm:prSet presAssocID="{4BCA7CA3-D6C1-4C8A-84FE-A8FDE2B473F8}" presName="Name8" presStyleCnt="0"/>
      <dgm:spPr/>
    </dgm:pt>
    <dgm:pt modelId="{872C9A79-0BAC-4322-914A-96DB0F89219B}" type="pres">
      <dgm:prSet presAssocID="{4BCA7CA3-D6C1-4C8A-84FE-A8FDE2B473F8}" presName="level" presStyleLbl="node1" presStyleIdx="1" presStyleCnt="3" custScaleY="64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5FEB45-2BE1-4D02-953D-0F93F3C77CB1}" type="pres">
      <dgm:prSet presAssocID="{4BCA7CA3-D6C1-4C8A-84FE-A8FDE2B473F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D09CB1-8A20-4226-AD9A-1D2B8F8A669C}" type="pres">
      <dgm:prSet presAssocID="{263AD41F-6498-48AB-AF85-CBD19E7ED5FA}" presName="Name8" presStyleCnt="0"/>
      <dgm:spPr/>
    </dgm:pt>
    <dgm:pt modelId="{E532D4EF-4EB8-4FE4-9D22-212CDA8F1E19}" type="pres">
      <dgm:prSet presAssocID="{263AD41F-6498-48AB-AF85-CBD19E7ED5FA}" presName="level" presStyleLbl="node1" presStyleIdx="2" presStyleCnt="3" custScaleY="87721" custLinFactNeighborX="-104" custLinFactNeighborY="-15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709F01-0B3E-43F9-BECB-34DAB10A6CCA}" type="pres">
      <dgm:prSet presAssocID="{263AD41F-6498-48AB-AF85-CBD19E7ED5F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2636EA-9625-4F84-A5AF-E3E3C2F04FEB}" type="presOf" srcId="{263AD41F-6498-48AB-AF85-CBD19E7ED5FA}" destId="{E532D4EF-4EB8-4FE4-9D22-212CDA8F1E19}" srcOrd="0" destOrd="0" presId="urn:microsoft.com/office/officeart/2005/8/layout/pyramid1"/>
    <dgm:cxn modelId="{009D7F62-7381-416F-8FCA-F70E9DFBC26F}" type="presOf" srcId="{BC2C988C-D259-4CA6-B090-5323396AC0BC}" destId="{78774AD0-35A5-4CA6-BEF8-DCACF72F3C74}" srcOrd="0" destOrd="0" presId="urn:microsoft.com/office/officeart/2005/8/layout/pyramid1"/>
    <dgm:cxn modelId="{17674296-7C4B-488C-8838-B0FA62A753EF}" type="presOf" srcId="{BC2C988C-D259-4CA6-B090-5323396AC0BC}" destId="{6C0744CB-EB0F-4139-8D1C-A8D95A84D50F}" srcOrd="1" destOrd="0" presId="urn:microsoft.com/office/officeart/2005/8/layout/pyramid1"/>
    <dgm:cxn modelId="{D7E56660-FF4A-4333-864E-DA8F7C568441}" srcId="{84174CD0-426E-45B9-975A-7F39317CACAD}" destId="{BC2C988C-D259-4CA6-B090-5323396AC0BC}" srcOrd="0" destOrd="0" parTransId="{2C8C383C-6503-4FF0-8794-E53DECA96987}" sibTransId="{5AE2058C-6B59-4544-AC97-2C39EBC2E70B}"/>
    <dgm:cxn modelId="{2393D82B-FD7C-40A1-809A-A401341E2B47}" srcId="{84174CD0-426E-45B9-975A-7F39317CACAD}" destId="{4BCA7CA3-D6C1-4C8A-84FE-A8FDE2B473F8}" srcOrd="1" destOrd="0" parTransId="{B5B7B773-A7B6-4EA0-A594-D84F107951C2}" sibTransId="{2809183B-F28F-48DD-A65B-5C4F2F737AAB}"/>
    <dgm:cxn modelId="{04DE4644-3A83-4CF4-AD46-55D4FA5E4340}" type="presOf" srcId="{84174CD0-426E-45B9-975A-7F39317CACAD}" destId="{705C051E-4FF5-4C00-B2B7-0331309A237C}" srcOrd="0" destOrd="0" presId="urn:microsoft.com/office/officeart/2005/8/layout/pyramid1"/>
    <dgm:cxn modelId="{141AD912-B776-4807-B6C1-691ED6988F64}" type="presOf" srcId="{4BCA7CA3-D6C1-4C8A-84FE-A8FDE2B473F8}" destId="{872C9A79-0BAC-4322-914A-96DB0F89219B}" srcOrd="0" destOrd="0" presId="urn:microsoft.com/office/officeart/2005/8/layout/pyramid1"/>
    <dgm:cxn modelId="{EEBEE1C8-8783-4030-B189-FD56BE67ED87}" srcId="{84174CD0-426E-45B9-975A-7F39317CACAD}" destId="{263AD41F-6498-48AB-AF85-CBD19E7ED5FA}" srcOrd="2" destOrd="0" parTransId="{D8801EDE-0361-4255-88A0-52E665EF0EE3}" sibTransId="{6802B657-F950-435A-B8EC-007C55B39F04}"/>
    <dgm:cxn modelId="{BA6CBCF5-4056-426F-A9C7-730548E13759}" type="presOf" srcId="{263AD41F-6498-48AB-AF85-CBD19E7ED5FA}" destId="{DA709F01-0B3E-43F9-BECB-34DAB10A6CCA}" srcOrd="1" destOrd="0" presId="urn:microsoft.com/office/officeart/2005/8/layout/pyramid1"/>
    <dgm:cxn modelId="{93B0CEC4-7093-42DF-9BE3-AC58DB44C23F}" type="presOf" srcId="{4BCA7CA3-D6C1-4C8A-84FE-A8FDE2B473F8}" destId="{E45FEB45-2BE1-4D02-953D-0F93F3C77CB1}" srcOrd="1" destOrd="0" presId="urn:microsoft.com/office/officeart/2005/8/layout/pyramid1"/>
    <dgm:cxn modelId="{E1D0D896-4168-432C-B2D5-9091A551978C}" type="presParOf" srcId="{705C051E-4FF5-4C00-B2B7-0331309A237C}" destId="{6415E40F-7E8B-4A95-A201-9727713133E8}" srcOrd="0" destOrd="0" presId="urn:microsoft.com/office/officeart/2005/8/layout/pyramid1"/>
    <dgm:cxn modelId="{6B23E833-5E73-4A31-995C-BF9FA0DED846}" type="presParOf" srcId="{6415E40F-7E8B-4A95-A201-9727713133E8}" destId="{78774AD0-35A5-4CA6-BEF8-DCACF72F3C74}" srcOrd="0" destOrd="0" presId="urn:microsoft.com/office/officeart/2005/8/layout/pyramid1"/>
    <dgm:cxn modelId="{787F3A52-1744-4666-AFD4-A9E254AD2207}" type="presParOf" srcId="{6415E40F-7E8B-4A95-A201-9727713133E8}" destId="{6C0744CB-EB0F-4139-8D1C-A8D95A84D50F}" srcOrd="1" destOrd="0" presId="urn:microsoft.com/office/officeart/2005/8/layout/pyramid1"/>
    <dgm:cxn modelId="{0B57FEE8-1121-47DD-803C-3D2ED81B9EC4}" type="presParOf" srcId="{705C051E-4FF5-4C00-B2B7-0331309A237C}" destId="{3877CF4E-AF82-4916-82AE-487FA43E3634}" srcOrd="1" destOrd="0" presId="urn:microsoft.com/office/officeart/2005/8/layout/pyramid1"/>
    <dgm:cxn modelId="{5AE54445-4C31-4FFE-BC5E-55BA912CF412}" type="presParOf" srcId="{3877CF4E-AF82-4916-82AE-487FA43E3634}" destId="{872C9A79-0BAC-4322-914A-96DB0F89219B}" srcOrd="0" destOrd="0" presId="urn:microsoft.com/office/officeart/2005/8/layout/pyramid1"/>
    <dgm:cxn modelId="{CC8E5A61-546D-4A7F-BE12-39D550543257}" type="presParOf" srcId="{3877CF4E-AF82-4916-82AE-487FA43E3634}" destId="{E45FEB45-2BE1-4D02-953D-0F93F3C77CB1}" srcOrd="1" destOrd="0" presId="urn:microsoft.com/office/officeart/2005/8/layout/pyramid1"/>
    <dgm:cxn modelId="{00A17648-01F6-4CBB-B89B-1050C54AD4E0}" type="presParOf" srcId="{705C051E-4FF5-4C00-B2B7-0331309A237C}" destId="{C7D09CB1-8A20-4226-AD9A-1D2B8F8A669C}" srcOrd="2" destOrd="0" presId="urn:microsoft.com/office/officeart/2005/8/layout/pyramid1"/>
    <dgm:cxn modelId="{90DA0E5E-A958-4FAF-B5BE-C2DB3F67416A}" type="presParOf" srcId="{C7D09CB1-8A20-4226-AD9A-1D2B8F8A669C}" destId="{E532D4EF-4EB8-4FE4-9D22-212CDA8F1E19}" srcOrd="0" destOrd="0" presId="urn:microsoft.com/office/officeart/2005/8/layout/pyramid1"/>
    <dgm:cxn modelId="{5DC0AEE3-3B24-4870-A749-A76EA93CE246}" type="presParOf" srcId="{C7D09CB1-8A20-4226-AD9A-1D2B8F8A669C}" destId="{DA709F01-0B3E-43F9-BECB-34DAB10A6CC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C446A5-757C-4B53-9D0F-7EED56A11251}">
      <dsp:nvSpPr>
        <dsp:cNvPr id="0" name=""/>
        <dsp:cNvSpPr/>
      </dsp:nvSpPr>
      <dsp:spPr>
        <a:xfrm>
          <a:off x="4499314" y="30332"/>
          <a:ext cx="3000035" cy="177213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Межбюджетные трансферты  </a:t>
          </a:r>
          <a:r>
            <a:rPr lang="ru-RU" sz="1600" b="1" kern="1200" dirty="0" smtClean="0">
              <a:solidFill>
                <a:srgbClr val="FFFF00"/>
              </a:solidFill>
            </a:rPr>
            <a:t>                 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  <a:latin typeface="Calibri" pitchFamily="34" charset="0"/>
            </a:rPr>
            <a:t>1 848 602,7 </a:t>
          </a:r>
          <a:r>
            <a:rPr lang="ru-RU" sz="1800" b="1" kern="1200" dirty="0" smtClean="0">
              <a:solidFill>
                <a:srgbClr val="C00000"/>
              </a:solidFill>
            </a:rPr>
            <a:t>тыс.рублей</a:t>
          </a:r>
          <a:endParaRPr lang="ru-RU" sz="1800" b="1" kern="1200" dirty="0">
            <a:solidFill>
              <a:srgbClr val="C00000"/>
            </a:solidFill>
          </a:endParaRPr>
        </a:p>
      </dsp:txBody>
      <dsp:txXfrm>
        <a:off x="4899319" y="340455"/>
        <a:ext cx="2200026" cy="797459"/>
      </dsp:txXfrm>
    </dsp:sp>
    <dsp:sp modelId="{AAA7E061-07D4-4622-AF4E-C4C98F3502BF}">
      <dsp:nvSpPr>
        <dsp:cNvPr id="0" name=""/>
        <dsp:cNvSpPr/>
      </dsp:nvSpPr>
      <dsp:spPr>
        <a:xfrm>
          <a:off x="2200800" y="2629264"/>
          <a:ext cx="2954892" cy="201114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800" baseline="0" dirty="0" smtClean="0">
              <a:solidFill>
                <a:srgbClr val="FFFF00"/>
              </a:solidFill>
            </a:rPr>
            <a:t>ДОХОДЫ   </a:t>
          </a:r>
          <a:r>
            <a:rPr lang="ru-RU" sz="2400" b="1" kern="800" baseline="0" dirty="0" smtClean="0">
              <a:solidFill>
                <a:srgbClr val="C00000"/>
              </a:solidFill>
              <a:latin typeface="Calibri" pitchFamily="34" charset="0"/>
            </a:rPr>
            <a:t>2 560 225,6 </a:t>
          </a:r>
          <a:r>
            <a:rPr lang="ru-RU" sz="2400" b="1" kern="800" baseline="0" dirty="0" smtClean="0">
              <a:solidFill>
                <a:srgbClr val="C00000"/>
              </a:solidFill>
            </a:rPr>
            <a:t>тыс. рублей</a:t>
          </a:r>
          <a:endParaRPr lang="ru-RU" sz="2400" b="1" kern="800" baseline="0" dirty="0">
            <a:solidFill>
              <a:srgbClr val="C00000"/>
            </a:solidFill>
          </a:endParaRPr>
        </a:p>
      </dsp:txBody>
      <dsp:txXfrm>
        <a:off x="3104505" y="3148811"/>
        <a:ext cx="1772935" cy="1106132"/>
      </dsp:txXfrm>
    </dsp:sp>
    <dsp:sp modelId="{31C54DAE-2698-4F81-B247-07B331F51D41}">
      <dsp:nvSpPr>
        <dsp:cNvPr id="0" name=""/>
        <dsp:cNvSpPr/>
      </dsp:nvSpPr>
      <dsp:spPr>
        <a:xfrm>
          <a:off x="0" y="30346"/>
          <a:ext cx="3126096" cy="178158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  Налоговые и                          неналоговые доходы                    </a:t>
          </a:r>
          <a:r>
            <a:rPr lang="ru-RU" sz="1800" b="1" kern="1200" dirty="0" smtClean="0">
              <a:solidFill>
                <a:srgbClr val="C00000"/>
              </a:solidFill>
              <a:latin typeface="Calibri" pitchFamily="34" charset="0"/>
            </a:rPr>
            <a:t>711 622,9 </a:t>
          </a:r>
          <a:r>
            <a:rPr lang="ru-RU" sz="1800" b="1" kern="1200" dirty="0" smtClean="0">
              <a:solidFill>
                <a:srgbClr val="C00000"/>
              </a:solidFill>
            </a:rPr>
            <a:t>тыс. рублей</a:t>
          </a:r>
          <a:endParaRPr lang="ru-RU" sz="1800" b="1" kern="1200" dirty="0">
            <a:solidFill>
              <a:srgbClr val="C00000"/>
            </a:solidFill>
          </a:endParaRPr>
        </a:p>
      </dsp:txBody>
      <dsp:txXfrm>
        <a:off x="294374" y="490589"/>
        <a:ext cx="1875658" cy="9798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0.63874</cdr:x>
      <cdr:y>0.1899</cdr:y>
    </cdr:from>
    <cdr:to>
      <cdr:x>0.78749</cdr:x>
      <cdr:y>0.33598</cdr:y>
    </cdr:to>
    <cdr:sp macro="" textlink="">
      <cdr:nvSpPr>
        <cdr:cNvPr id="4" name="Стрелка вправо 3"/>
        <cdr:cNvSpPr/>
      </cdr:nvSpPr>
      <cdr:spPr>
        <a:xfrm xmlns:a="http://schemas.openxmlformats.org/drawingml/2006/main">
          <a:off x="5256584" y="936104"/>
          <a:ext cx="1224136" cy="720080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FF6600">
            <a:alpha val="65000"/>
          </a:srgbClr>
        </a:solidFill>
        <a:ln xmlns:a="http://schemas.openxmlformats.org/drawingml/2006/main">
          <a:solidFill>
            <a:srgbClr val="7A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  100 %</a:t>
          </a:r>
          <a:endParaRPr lang="ru-RU" sz="1400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0.36251</cdr:x>
      <cdr:y>0.3227</cdr:y>
    </cdr:from>
    <cdr:to>
      <cdr:x>0.61348</cdr:x>
      <cdr:y>0.75227</cdr:y>
    </cdr:to>
    <cdr:sp macro="" textlink="">
      <cdr:nvSpPr>
        <cdr:cNvPr id="3" name="Круговая стрелка 2"/>
        <cdr:cNvSpPr/>
      </cdr:nvSpPr>
      <cdr:spPr>
        <a:xfrm xmlns:a="http://schemas.openxmlformats.org/drawingml/2006/main">
          <a:off x="2808302" y="1549154"/>
          <a:ext cx="1944226" cy="2062193"/>
        </a:xfrm>
        <a:prstGeom xmlns:a="http://schemas.openxmlformats.org/drawingml/2006/main" prst="circularArrow">
          <a:avLst>
            <a:gd name="adj1" fmla="val 12500"/>
            <a:gd name="adj2" fmla="val 1450419"/>
            <a:gd name="adj3" fmla="val 20457681"/>
            <a:gd name="adj4" fmla="val 10800000"/>
            <a:gd name="adj5" fmla="val 10786"/>
          </a:avLst>
        </a:prstGeom>
        <a:solidFill xmlns:a="http://schemas.openxmlformats.org/drawingml/2006/main">
          <a:srgbClr val="FFFF00"/>
        </a:solidFill>
        <a:ln xmlns:a="http://schemas.openxmlformats.org/drawingml/2006/main">
          <a:solidFill>
            <a:srgbClr val="7A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0.47375</cdr:x>
      <cdr:y>0.38816</cdr:y>
    </cdr:from>
    <cdr:to>
      <cdr:x>0.58486</cdr:x>
      <cdr:y>0.51544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898776" y="1756792"/>
          <a:ext cx="914400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0.42758</cdr:x>
      <cdr:y>0.4127</cdr:y>
    </cdr:from>
    <cdr:to>
      <cdr:x>0.5763</cdr:x>
      <cdr:y>0.55589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12368" y="1981200"/>
          <a:ext cx="1152108" cy="687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latin typeface="Calibri" pitchFamily="34" charset="0"/>
            </a:rPr>
            <a:t>+161 162,8 </a:t>
          </a:r>
          <a:r>
            <a:rPr lang="ru-RU" sz="1200" b="1" dirty="0" smtClean="0"/>
            <a:t>тыс. руб</a:t>
          </a:r>
        </a:p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0.43687</cdr:x>
      <cdr:y>0.5027</cdr:y>
    </cdr:from>
    <cdr:to>
      <cdr:x>0.52437</cdr:x>
      <cdr:y>0.58225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384376" y="2413248"/>
          <a:ext cx="677848" cy="3818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latin typeface="Calibri" pitchFamily="34" charset="0"/>
            </a:rPr>
            <a:t>29,3 </a:t>
          </a:r>
          <a:r>
            <a:rPr lang="ru-RU" sz="1200" b="1" dirty="0" smtClean="0"/>
            <a:t>%</a:t>
          </a:r>
          <a:endParaRPr lang="ru-RU" sz="12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0.63695</cdr:x>
      <cdr:y>0.20414</cdr:y>
    </cdr:from>
    <cdr:to>
      <cdr:x>0.82809</cdr:x>
      <cdr:y>0.35022</cdr:y>
    </cdr:to>
    <cdr:sp macro="" textlink="">
      <cdr:nvSpPr>
        <cdr:cNvPr id="4" name="Стрелка вправо 3"/>
        <cdr:cNvSpPr/>
      </cdr:nvSpPr>
      <cdr:spPr>
        <a:xfrm xmlns:a="http://schemas.openxmlformats.org/drawingml/2006/main" rot="1423626">
          <a:off x="5241832" y="1006279"/>
          <a:ext cx="1572998" cy="720089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FF9999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  </a:t>
          </a:r>
          <a:r>
            <a:rPr lang="ru-RU" sz="1400" dirty="0" smtClean="0">
              <a:solidFill>
                <a:schemeClr val="tx1"/>
              </a:solidFill>
              <a:latin typeface="Calibri" pitchFamily="34" charset="0"/>
            </a:rPr>
            <a:t>97,7 </a:t>
          </a:r>
          <a:r>
            <a:rPr lang="ru-RU" sz="1400" dirty="0" smtClean="0">
              <a:solidFill>
                <a:schemeClr val="tx1"/>
              </a:solidFill>
            </a:rPr>
            <a:t>%</a:t>
          </a:r>
          <a:endParaRPr lang="ru-RU" sz="1400" dirty="0">
            <a:solidFill>
              <a:schemeClr val="tx1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0.33028</cdr:x>
      <cdr:y>0.58667</cdr:y>
    </cdr:from>
    <cdr:to>
      <cdr:x>0.45872</cdr:x>
      <cdr:y>0.62667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92288" y="3168352"/>
          <a:ext cx="1008109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Arial" pitchFamily="34" charset="0"/>
              <a:cs typeface="Arial" pitchFamily="34" charset="0"/>
            </a:rPr>
            <a:t>1 750 027</a:t>
          </a:r>
        </a:p>
        <a:p xmlns:a="http://schemas.openxmlformats.org/drawingml/2006/main">
          <a:endParaRPr lang="ru-RU" sz="1200" dirty="0" smtClean="0">
            <a:latin typeface="Arial" pitchFamily="34" charset="0"/>
            <a:cs typeface="Arial" pitchFamily="34" charset="0"/>
          </a:endParaRPr>
        </a:p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4" name="Прямая соединительная линия 3"/>
        <cdr:cNvSpPr/>
      </cdr:nvSpPr>
      <cdr:spPr>
        <a:xfrm xmlns:a="http://schemas.openxmlformats.org/drawingml/2006/main">
          <a:off x="-1115616" y="-1268760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0.31193</cdr:x>
      <cdr:y>0.52</cdr:y>
    </cdr:from>
    <cdr:to>
      <cdr:x>0.34862</cdr:x>
      <cdr:y>0.58667</cdr:y>
    </cdr:to>
    <cdr:sp macro="" textlink="">
      <cdr:nvSpPr>
        <cdr:cNvPr id="8" name="Прямая со стрелкой 7"/>
        <cdr:cNvSpPr/>
      </cdr:nvSpPr>
      <cdr:spPr>
        <a:xfrm xmlns:a="http://schemas.openxmlformats.org/drawingml/2006/main" flipH="1" flipV="1">
          <a:off x="2448272" y="2808312"/>
          <a:ext cx="287975" cy="36005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5">
              <a:lumMod val="75000"/>
            </a:schemeClr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0.31193</cdr:x>
      <cdr:y>0.45333</cdr:y>
    </cdr:from>
    <cdr:to>
      <cdr:x>0.38532</cdr:x>
      <cdr:y>0.46667</cdr:y>
    </cdr:to>
    <cdr:sp macro="" textlink="">
      <cdr:nvSpPr>
        <cdr:cNvPr id="9" name="Прямая со стрелкой 8"/>
        <cdr:cNvSpPr/>
      </cdr:nvSpPr>
      <cdr:spPr>
        <a:xfrm xmlns:a="http://schemas.openxmlformats.org/drawingml/2006/main" flipH="1">
          <a:off x="2448272" y="2448272"/>
          <a:ext cx="576064" cy="72008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0F6FC6"/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Gill Sans MT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Gill Sans MT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Gill Sans MT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Gill Sans MT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Gill Sans MT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Gill Sans MT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Gill Sans MT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Gill Sans MT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Gill Sans MT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0.13761</cdr:x>
      <cdr:y>0.46667</cdr:y>
    </cdr:from>
    <cdr:to>
      <cdr:x>0.15596</cdr:x>
      <cdr:y>0.51153</cdr:y>
    </cdr:to>
    <cdr:sp macro="" textlink="">
      <cdr:nvSpPr>
        <cdr:cNvPr id="10" name="Прямая со стрелкой 9"/>
        <cdr:cNvSpPr/>
      </cdr:nvSpPr>
      <cdr:spPr>
        <a:xfrm xmlns:a="http://schemas.openxmlformats.org/drawingml/2006/main">
          <a:off x="1080120" y="2520280"/>
          <a:ext cx="144016" cy="242312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FF0000"/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Gill Sans MT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0.14679</cdr:x>
      <cdr:y>0.54667</cdr:y>
    </cdr:from>
    <cdr:to>
      <cdr:x>0.15596</cdr:x>
      <cdr:y>0.58667</cdr:y>
    </cdr:to>
    <cdr:sp macro="" textlink="">
      <cdr:nvSpPr>
        <cdr:cNvPr id="11" name="Прямая со стрелкой 10"/>
        <cdr:cNvSpPr/>
      </cdr:nvSpPr>
      <cdr:spPr>
        <a:xfrm xmlns:a="http://schemas.openxmlformats.org/drawingml/2006/main" flipV="1">
          <a:off x="1152128" y="2952328"/>
          <a:ext cx="72008" cy="216024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0F6FC6"/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Gill Sans MT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Gill Sans MT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Gill Sans MT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Gill Sans MT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Gill Sans MT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Gill Sans MT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Gill Sans MT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Gill Sans MT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Gill Sans MT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0.18349</cdr:x>
      <cdr:y>0.73333</cdr:y>
    </cdr:from>
    <cdr:to>
      <cdr:x>0.23854</cdr:x>
      <cdr:y>0.7418</cdr:y>
    </cdr:to>
    <cdr:sp macro="" textlink="">
      <cdr:nvSpPr>
        <cdr:cNvPr id="12" name="Прямая со стрелкой 11"/>
        <cdr:cNvSpPr/>
      </cdr:nvSpPr>
      <cdr:spPr>
        <a:xfrm xmlns:a="http://schemas.openxmlformats.org/drawingml/2006/main" flipH="1" flipV="1">
          <a:off x="1440160" y="3960440"/>
          <a:ext cx="432080" cy="45743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7CCA62">
              <a:lumMod val="75000"/>
            </a:srgbClr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Gill Sans MT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Gill Sans MT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Gill Sans MT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Gill Sans MT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Gill Sans MT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Gill Sans MT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Gill Sans MT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Gill Sans MT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Gill Sans MT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0.27523</cdr:x>
      <cdr:y>0.4</cdr:y>
    </cdr:from>
    <cdr:to>
      <cdr:x>0.29358</cdr:x>
      <cdr:y>0.44487</cdr:y>
    </cdr:to>
    <cdr:sp macro="" textlink="">
      <cdr:nvSpPr>
        <cdr:cNvPr id="13" name="Прямая со стрелкой 12"/>
        <cdr:cNvSpPr/>
      </cdr:nvSpPr>
      <cdr:spPr>
        <a:xfrm xmlns:a="http://schemas.openxmlformats.org/drawingml/2006/main">
          <a:off x="2160240" y="2160240"/>
          <a:ext cx="144016" cy="242312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FF0000"/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Gill Sans MT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Gill Sans MT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Gill Sans MT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Gill Sans MT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Gill Sans MT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Gill Sans MT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Gill Sans MT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Gill Sans MT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Gill Sans MT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0.45872</cdr:x>
      <cdr:y>0.32</cdr:y>
    </cdr:from>
    <cdr:to>
      <cdr:x>0.51376</cdr:x>
      <cdr:y>0.36</cdr:y>
    </cdr:to>
    <cdr:sp macro="" textlink="">
      <cdr:nvSpPr>
        <cdr:cNvPr id="14" name="Прямая со стрелкой 13"/>
        <cdr:cNvSpPr/>
      </cdr:nvSpPr>
      <cdr:spPr>
        <a:xfrm xmlns:a="http://schemas.openxmlformats.org/drawingml/2006/main" flipH="1" flipV="1">
          <a:off x="3600399" y="1728192"/>
          <a:ext cx="432048" cy="216024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7CCA62">
              <a:lumMod val="75000"/>
            </a:srgbClr>
          </a:solidFill>
          <a:prstDash val="solid"/>
          <a:tailEnd type="arrow"/>
        </a:ln>
        <a:effectLst xmlns:a="http://schemas.openxmlformats.org/drawingml/2006/main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Gill Sans MT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Gill Sans MT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Gill Sans MT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Gill Sans MT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Gill Sans MT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Gill Sans MT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Gill Sans MT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Gill Sans MT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Gill Sans MT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0661D-FB4B-481F-AD83-BE5AA15C4AB1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E3CAC-EC91-46A5-AE42-A8FA105C2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40842-1E3E-4B59-BF81-A4FB88670127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070F0-ADCB-486A-A14E-9208F477D11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070F0-ADCB-486A-A14E-9208F477D11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070F0-ADCB-486A-A14E-9208F477D114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6CCD7D-348C-470E-B01A-91CABE1E8D0E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8CEB0-1004-4C01-9E22-8345DAD114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6CCD7D-348C-470E-B01A-91CABE1E8D0E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8CEB0-1004-4C01-9E22-8345DAD114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6CCD7D-348C-470E-B01A-91CABE1E8D0E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8CEB0-1004-4C01-9E22-8345DAD114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6CCD7D-348C-470E-B01A-91CABE1E8D0E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8CEB0-1004-4C01-9E22-8345DAD114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6CCD7D-348C-470E-B01A-91CABE1E8D0E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8CEB0-1004-4C01-9E22-8345DAD114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6CCD7D-348C-470E-B01A-91CABE1E8D0E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8CEB0-1004-4C01-9E22-8345DAD114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6CCD7D-348C-470E-B01A-91CABE1E8D0E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8CEB0-1004-4C01-9E22-8345DAD114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6CCD7D-348C-470E-B01A-91CABE1E8D0E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8CEB0-1004-4C01-9E22-8345DAD114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6CCD7D-348C-470E-B01A-91CABE1E8D0E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8CEB0-1004-4C01-9E22-8345DAD114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6CCD7D-348C-470E-B01A-91CABE1E8D0E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8CEB0-1004-4C01-9E22-8345DAD114D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6CCD7D-348C-470E-B01A-91CABE1E8D0E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88CEB0-1004-4C01-9E22-8345DAD114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C6CCD7D-348C-470E-B01A-91CABE1E8D0E}" type="datetimeFigureOut">
              <a:rPr lang="ru-RU" smtClean="0"/>
              <a:pPr/>
              <a:t>19.05.2022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288CEB0-1004-4C01-9E22-8345DAD114D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3" name="Picture 2" descr="Y:\Пользователи\Панова Р.М\герб Богучан район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260648"/>
            <a:ext cx="1043608" cy="122413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 userDrawn="1"/>
        </p:nvSpPr>
        <p:spPr>
          <a:xfrm rot="16200000">
            <a:off x="-2034398" y="3817449"/>
            <a:ext cx="5373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</a:rPr>
              <a:t>Финансовое управление администрации </a:t>
            </a:r>
            <a:r>
              <a:rPr lang="ru-RU" sz="2000" b="1" dirty="0" err="1" smtClean="0">
                <a:solidFill>
                  <a:schemeClr val="bg1">
                    <a:lumMod val="95000"/>
                  </a:schemeClr>
                </a:solidFill>
              </a:rPr>
              <a:t>Богучанского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</a:rPr>
              <a:t> района</a:t>
            </a:r>
            <a:endParaRPr lang="ru-RU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5904656" cy="980728"/>
          </a:xfrm>
          <a:noFill/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1800" b="1" dirty="0" smtClean="0">
                <a:gradFill>
                  <a:gsLst>
                    <a:gs pos="0">
                      <a:srgbClr val="FFC000"/>
                    </a:gs>
                    <a:gs pos="50000">
                      <a:srgbClr val="FF6600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РОССИЙСКАЯ ФЕДЕРАЦИЯ</a:t>
            </a:r>
            <a:r>
              <a:rPr lang="ru-RU" sz="1800" b="1" dirty="0" smtClean="0">
                <a:gradFill>
                  <a:gsLst>
                    <a:gs pos="0">
                      <a:srgbClr val="FFC000"/>
                    </a:gs>
                    <a:gs pos="50000">
                      <a:srgbClr val="FF6600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atin typeface="Arial" pitchFamily="34" charset="0"/>
              </a:rPr>
              <a:t/>
            </a:r>
            <a:br>
              <a:rPr lang="ru-RU" sz="1800" b="1" dirty="0" smtClean="0">
                <a:gradFill>
                  <a:gsLst>
                    <a:gs pos="0">
                      <a:srgbClr val="FFC000"/>
                    </a:gs>
                    <a:gs pos="50000">
                      <a:srgbClr val="FF6600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atin typeface="Arial" pitchFamily="34" charset="0"/>
              </a:rPr>
            </a:br>
            <a:r>
              <a:rPr lang="ru-RU" sz="1800" b="1" dirty="0" smtClean="0">
                <a:gradFill>
                  <a:gsLst>
                    <a:gs pos="0">
                      <a:srgbClr val="FFC000"/>
                    </a:gs>
                    <a:gs pos="50000">
                      <a:srgbClr val="FF6600"/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КРАСНОЯРСКИЙ КРАЙ                                                       БОГУЧАНСКИЙ РАЙОН</a:t>
            </a:r>
            <a:r>
              <a:rPr lang="ru-RU" sz="1800" b="1" dirty="0" smtClean="0">
                <a:latin typeface="Arial" pitchFamily="34" charset="0"/>
              </a:rPr>
              <a:t/>
            </a:r>
            <a:br>
              <a:rPr lang="ru-RU" sz="1800" b="1" dirty="0" smtClean="0">
                <a:latin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C00000">
                    <a:alpha val="53000"/>
                  </a:srgbClr>
                </a:solidFill>
              </a:rPr>
              <a:t>Исполнение районного бюджета за 2021 год</a:t>
            </a:r>
          </a:p>
          <a:p>
            <a:pPr algn="ctr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2022 год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491064" cy="144016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A0000"/>
                </a:solidFill>
              </a:rPr>
              <a:t>ИСТОЧНИКИ ВНУТРЕННЕГО ФИНАНСИРОВАНИЯ ДЕФИЦИТА РАЙОННОГО  БЮДЖЕТА    </a:t>
            </a:r>
            <a:endParaRPr lang="ru-RU" sz="2800" dirty="0">
              <a:solidFill>
                <a:srgbClr val="7A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15616" y="2276872"/>
          <a:ext cx="7848873" cy="1260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008112"/>
                <a:gridCol w="1008112"/>
                <a:gridCol w="1008112"/>
                <a:gridCol w="1152128"/>
                <a:gridCol w="1008112"/>
                <a:gridCol w="936105"/>
              </a:tblGrid>
              <a:tr h="295182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2019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2020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2021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1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план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факт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план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факт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план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факт</a:t>
                      </a:r>
                      <a:endParaRPr lang="ru-RU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9036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Дефицит(-) / </a:t>
                      </a:r>
                      <a:r>
                        <a:rPr lang="ru-RU" sz="1400" dirty="0" err="1" smtClean="0"/>
                        <a:t>профицит</a:t>
                      </a:r>
                      <a:r>
                        <a:rPr lang="ru-RU" sz="1400" dirty="0" smtClean="0"/>
                        <a:t>(+)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libri" pitchFamily="34" charset="0"/>
                        </a:rPr>
                        <a:t>-43 055,8</a:t>
                      </a:r>
                      <a:endParaRPr lang="ru-RU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libri" pitchFamily="34" charset="0"/>
                        </a:rPr>
                        <a:t>+41 604,6</a:t>
                      </a:r>
                      <a:endParaRPr lang="ru-RU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libri" pitchFamily="34" charset="0"/>
                        </a:rPr>
                        <a:t>-66 979,5</a:t>
                      </a:r>
                      <a:endParaRPr lang="ru-RU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libri" pitchFamily="34" charset="0"/>
                        </a:rPr>
                        <a:t>-4 188,1</a:t>
                      </a:r>
                      <a:endParaRPr lang="ru-RU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libri" pitchFamily="34" charset="0"/>
                        </a:rPr>
                        <a:t>-23804,5</a:t>
                      </a:r>
                      <a:endParaRPr lang="ru-RU" sz="16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alibri" pitchFamily="34" charset="0"/>
                        </a:rPr>
                        <a:t>+34 631</a:t>
                      </a:r>
                      <a:endParaRPr lang="ru-RU" sz="16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955360" y="1916832"/>
            <a:ext cx="1188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тыс.рублей</a:t>
            </a:r>
            <a:endParaRPr lang="ru-RU" sz="1400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619672" y="4005064"/>
          <a:ext cx="6624736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7969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A0000"/>
                </a:solidFill>
              </a:rPr>
              <a:t>Динамика муниципального долга    </a:t>
            </a:r>
            <a:r>
              <a:rPr lang="ru-RU" sz="1200" dirty="0" smtClean="0">
                <a:solidFill>
                  <a:srgbClr val="7A0000"/>
                </a:solidFill>
              </a:rPr>
              <a:t>(тыс. рублей)</a:t>
            </a:r>
            <a:endParaRPr lang="ru-RU" sz="3200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6" y="1447800"/>
          <a:ext cx="8208912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920880" cy="5486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Расходы районного бюджета   </a:t>
            </a:r>
            <a:r>
              <a:rPr lang="ru-RU" sz="1800" dirty="0" smtClean="0">
                <a:solidFill>
                  <a:srgbClr val="7A0000"/>
                </a:solidFill>
              </a:rPr>
              <a:t> </a:t>
            </a:r>
            <a:r>
              <a:rPr lang="ru-RU" sz="1800" b="1" dirty="0" smtClean="0">
                <a:solidFill>
                  <a:srgbClr val="7A0000"/>
                </a:solidFill>
              </a:rPr>
              <a:t>тыс. рублей</a:t>
            </a:r>
            <a:endParaRPr lang="ru-RU" b="1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8" y="1556792"/>
          <a:ext cx="7488832" cy="4929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Развернутая стрелка 4"/>
          <p:cNvSpPr/>
          <p:nvPr/>
        </p:nvSpPr>
        <p:spPr>
          <a:xfrm>
            <a:off x="3059832" y="980728"/>
            <a:ext cx="4824536" cy="1656184"/>
          </a:xfrm>
          <a:prstGeom prst="uturnArrow">
            <a:avLst/>
          </a:prstGeom>
          <a:solidFill>
            <a:srgbClr val="92D05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68" y="98072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101,1 </a:t>
            </a:r>
            <a:r>
              <a:rPr lang="ru-RU" dirty="0" smtClean="0"/>
              <a:t>%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Расходы районного бюджета</a:t>
            </a:r>
            <a:endParaRPr lang="ru-RU" dirty="0">
              <a:solidFill>
                <a:srgbClr val="7A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475656" y="3429000"/>
            <a:ext cx="1584176" cy="1656184"/>
          </a:xfrm>
          <a:prstGeom prst="triangle">
            <a:avLst/>
          </a:prstGeom>
          <a:solidFill>
            <a:srgbClr val="FF000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2019 96,4</a:t>
            </a:r>
            <a:r>
              <a:rPr lang="ru-RU" dirty="0" smtClean="0">
                <a:solidFill>
                  <a:schemeClr val="tx1"/>
                </a:solidFill>
              </a:rPr>
              <a:t>%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851920" y="2996952"/>
            <a:ext cx="1656184" cy="2088232"/>
          </a:xfrm>
          <a:prstGeom prst="triangle">
            <a:avLst/>
          </a:prstGeom>
          <a:solidFill>
            <a:srgbClr val="FF000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2020  96,7</a:t>
            </a:r>
            <a:r>
              <a:rPr lang="ru-RU" dirty="0" smtClean="0">
                <a:solidFill>
                  <a:schemeClr val="tx1"/>
                </a:solidFill>
              </a:rPr>
              <a:t>%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588224" y="3068960"/>
            <a:ext cx="1656184" cy="2088232"/>
          </a:xfrm>
          <a:prstGeom prst="triangle">
            <a:avLst/>
          </a:prstGeom>
          <a:solidFill>
            <a:srgbClr val="FF000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2021 97,7</a:t>
            </a:r>
            <a:r>
              <a:rPr lang="ru-RU" dirty="0" smtClean="0">
                <a:solidFill>
                  <a:schemeClr val="tx1"/>
                </a:solidFill>
              </a:rPr>
              <a:t>%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20721691">
            <a:off x="5178729" y="3443129"/>
            <a:ext cx="1883654" cy="484632"/>
          </a:xfrm>
          <a:prstGeom prst="rightArrow">
            <a:avLst/>
          </a:prstGeom>
          <a:solidFill>
            <a:srgbClr val="FFCCCC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20837468">
            <a:off x="5385884" y="3449551"/>
            <a:ext cx="1537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</a:t>
            </a:r>
            <a:r>
              <a:rPr lang="ru-RU" dirty="0" smtClean="0">
                <a:latin typeface="Calibri" pitchFamily="34" charset="0"/>
              </a:rPr>
              <a:t> 1 </a:t>
            </a:r>
            <a:r>
              <a:rPr lang="ru-RU" dirty="0" smtClean="0"/>
              <a:t>%</a:t>
            </a:r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2483768" y="1844824"/>
            <a:ext cx="4824536" cy="1152128"/>
            <a:chOff x="2411760" y="1988840"/>
            <a:chExt cx="4824536" cy="1152128"/>
          </a:xfrm>
        </p:grpSpPr>
        <p:sp>
          <p:nvSpPr>
            <p:cNvPr id="15" name="Арка 14"/>
            <p:cNvSpPr/>
            <p:nvPr/>
          </p:nvSpPr>
          <p:spPr>
            <a:xfrm>
              <a:off x="2411760" y="1988840"/>
              <a:ext cx="4680520" cy="1152128"/>
            </a:xfrm>
            <a:prstGeom prst="blockArc">
              <a:avLst>
                <a:gd name="adj1" fmla="val 10828876"/>
                <a:gd name="adj2" fmla="val 0"/>
                <a:gd name="adj3" fmla="val 25000"/>
              </a:avLst>
            </a:prstGeom>
            <a:gradFill>
              <a:gsLst>
                <a:gs pos="0">
                  <a:srgbClr val="FFCCCC"/>
                </a:gs>
                <a:gs pos="50000">
                  <a:srgbClr val="FFCCCC"/>
                </a:gs>
                <a:gs pos="97000">
                  <a:srgbClr val="FF6600"/>
                </a:gs>
                <a:gs pos="100000">
                  <a:srgbClr val="FF9999"/>
                </a:gs>
              </a:gsLst>
            </a:gra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6" name="Стрелка вниз 15"/>
            <p:cNvSpPr/>
            <p:nvPr/>
          </p:nvSpPr>
          <p:spPr>
            <a:xfrm>
              <a:off x="6660232" y="2564904"/>
              <a:ext cx="576064" cy="576064"/>
            </a:xfrm>
            <a:prstGeom prst="downArrow">
              <a:avLst/>
            </a:prstGeom>
            <a:gradFill>
              <a:gsLst>
                <a:gs pos="0">
                  <a:srgbClr val="FFCCCC"/>
                </a:gs>
                <a:gs pos="50000">
                  <a:srgbClr val="FF6600"/>
                </a:gs>
                <a:gs pos="97000">
                  <a:srgbClr val="FF6600"/>
                </a:gs>
                <a:gs pos="100000">
                  <a:srgbClr val="FF6600"/>
                </a:gs>
              </a:gsLst>
            </a:gra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283968" y="17728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+</a:t>
            </a:r>
            <a:r>
              <a:rPr lang="ru-RU" dirty="0" smtClean="0">
                <a:latin typeface="Calibri" pitchFamily="34" charset="0"/>
              </a:rPr>
              <a:t>1,3</a:t>
            </a:r>
            <a:r>
              <a:rPr lang="ru-RU" dirty="0" smtClean="0"/>
              <a:t> %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128792" cy="92211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A0000"/>
                </a:solidFill>
              </a:rPr>
              <a:t>Отраслевая структура расходов районного бюджета за 2021 год, %</a:t>
            </a:r>
            <a:endParaRPr lang="ru-RU" sz="2800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75656" y="1124744"/>
          <a:ext cx="756084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139136" cy="85010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A0000"/>
                </a:solidFill>
              </a:rPr>
              <a:t>Структура экономических статей расходов районного бюджета в 2021 году, %</a:t>
            </a:r>
            <a:endParaRPr lang="ru-RU" sz="2800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5616" y="1700808"/>
          <a:ext cx="777686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596336" cy="85010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7A0000"/>
                </a:solidFill>
              </a:rPr>
              <a:t>Исполнение расходов в 2021 году главными распорядителями бюджетных средств, %</a:t>
            </a:r>
            <a:endParaRPr lang="ru-RU" sz="3200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71600" y="1556792"/>
          <a:ext cx="8064896" cy="51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cs typeface="Times New Roman" pitchFamily="18" charset="0"/>
              </a:rPr>
              <a:t>МЕЖБЮДЖЕТНЫЕ ОТНОШЕНИЯ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467544" y="692696"/>
            <a:ext cx="8219256" cy="449309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                                                                                               </a:t>
            </a:r>
          </a:p>
          <a:p>
            <a:pPr>
              <a:buNone/>
            </a:pPr>
            <a:r>
              <a:rPr lang="ru-RU" sz="1600" b="1" dirty="0" smtClean="0"/>
              <a:t>                </a:t>
            </a:r>
          </a:p>
          <a:p>
            <a:pPr>
              <a:buNone/>
            </a:pPr>
            <a:r>
              <a:rPr lang="ru-RU" sz="1600" b="1" dirty="0" smtClean="0"/>
              <a:t>                                                                                                   </a:t>
            </a:r>
          </a:p>
          <a:p>
            <a:pPr>
              <a:buNone/>
            </a:pPr>
            <a:endParaRPr lang="ru-RU" sz="1600" b="1" dirty="0" smtClean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1259632" y="3933056"/>
            <a:ext cx="7560840" cy="2520280"/>
          </a:xfrm>
          <a:prstGeom prst="round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noFill/>
          </a:ln>
          <a:scene3d>
            <a:camera prst="orthographicFront"/>
            <a:lightRig rig="threePt" dir="t"/>
          </a:scene3d>
          <a:sp3d>
            <a:bevelT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1 -  Межбюджетные трансферты из краевого бюджета – 1 844 933,11 тыс. рублей;</a:t>
            </a:r>
          </a:p>
          <a:p>
            <a:pPr>
              <a:buNone/>
            </a:pPr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– Межбюджетные трансферты из бюджетов поселений  - 2 357,52  тыс. рублей;</a:t>
            </a:r>
          </a:p>
          <a:p>
            <a:pPr>
              <a:buNone/>
            </a:pPr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 – Межбюджетные трансферты в бюджеты поселений      - 139 808,9 </a:t>
            </a:r>
            <a:r>
              <a:rPr lang="ru-RU" sz="1600" b="1" dirty="0" smtClean="0">
                <a:solidFill>
                  <a:schemeClr val="tx1"/>
                </a:solidFill>
              </a:rPr>
              <a:t>тыс. рублей.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64088" y="328498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Дополнительно предоставлено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6 922,4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тыс.рублей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187624" y="980728"/>
            <a:ext cx="7776864" cy="2160240"/>
            <a:chOff x="1115616" y="2132856"/>
            <a:chExt cx="7776864" cy="2160240"/>
          </a:xfrm>
        </p:grpSpPr>
        <p:sp>
          <p:nvSpPr>
            <p:cNvPr id="8" name="Овал 7"/>
            <p:cNvSpPr/>
            <p:nvPr/>
          </p:nvSpPr>
          <p:spPr>
            <a:xfrm>
              <a:off x="1115616" y="2276872"/>
              <a:ext cx="1872208" cy="1872208"/>
            </a:xfrm>
            <a:prstGeom prst="ellipse">
              <a:avLst/>
            </a:prstGeom>
            <a:gradFill>
              <a:gsLst>
                <a:gs pos="0">
                  <a:srgbClr val="92D05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31750">
              <a:noFill/>
            </a:ln>
            <a:scene3d>
              <a:camera prst="orthographicFront"/>
              <a:lightRig rig="threePt" dir="t"/>
            </a:scene3d>
            <a:sp3d>
              <a:bevelT w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ru-RU" sz="2000" dirty="0" smtClean="0">
                  <a:solidFill>
                    <a:schemeClr val="tx1"/>
                  </a:solidFill>
                </a:rPr>
                <a:t>Краевой бюджет</a:t>
              </a:r>
              <a:endParaRPr lang="ru-RU" sz="2000" dirty="0">
                <a:solidFill>
                  <a:schemeClr val="tx1"/>
                </a:solidFill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3779912" y="2132856"/>
              <a:ext cx="2160240" cy="2160240"/>
            </a:xfrm>
            <a:prstGeom prst="ellipse">
              <a:avLst/>
            </a:prstGeom>
            <a:solidFill>
              <a:srgbClr val="92D050"/>
            </a:solidFill>
            <a:ln w="31750">
              <a:noFill/>
            </a:ln>
            <a:scene3d>
              <a:camera prst="orthographicFront"/>
              <a:lightRig rig="threePt" dir="t"/>
            </a:scene3d>
            <a:sp3d>
              <a:bevelT w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r>
                <a:rPr lang="ru-RU" sz="2000" dirty="0" smtClean="0">
                  <a:solidFill>
                    <a:schemeClr val="tx1"/>
                  </a:solidFill>
                </a:rPr>
                <a:t>Районный</a:t>
              </a:r>
              <a:r>
                <a:rPr lang="ru-RU" sz="2000" dirty="0" smtClean="0"/>
                <a:t> </a:t>
              </a:r>
              <a:r>
                <a:rPr lang="ru-RU" sz="2000" dirty="0" smtClean="0">
                  <a:solidFill>
                    <a:schemeClr val="tx1"/>
                  </a:solidFill>
                </a:rPr>
                <a:t>бюджет</a:t>
              </a:r>
              <a:endParaRPr lang="ru-RU" sz="2000" dirty="0">
                <a:solidFill>
                  <a:schemeClr val="tx1"/>
                </a:solidFill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6948264" y="2276872"/>
              <a:ext cx="1944216" cy="1872208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0">
              <a:noFill/>
            </a:ln>
            <a:scene3d>
              <a:camera prst="orthographicFront"/>
              <a:lightRig rig="threePt" dir="t"/>
            </a:scene3d>
            <a:sp3d>
              <a:bevelT w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ru-RU" sz="2000" dirty="0" smtClean="0">
                  <a:solidFill>
                    <a:schemeClr val="tx1"/>
                  </a:solidFill>
                </a:rPr>
                <a:t>Бюджеты поселений</a:t>
              </a:r>
              <a:endParaRPr lang="ru-RU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Прямая со стрелкой 16"/>
            <p:cNvCxnSpPr>
              <a:stCxn id="8" idx="6"/>
              <a:endCxn id="11" idx="2"/>
            </p:cNvCxnSpPr>
            <p:nvPr/>
          </p:nvCxnSpPr>
          <p:spPr>
            <a:xfrm>
              <a:off x="2987824" y="3212976"/>
              <a:ext cx="792088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w="lg" len="lg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5868144" y="3501008"/>
              <a:ext cx="1152128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w="lg" len="lg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 flipH="1">
              <a:off x="5868144" y="2924944"/>
              <a:ext cx="1152128" cy="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Выгнутая вниз стрелка 19"/>
            <p:cNvSpPr/>
            <p:nvPr/>
          </p:nvSpPr>
          <p:spPr>
            <a:xfrm>
              <a:off x="5868144" y="3645024"/>
              <a:ext cx="1216152" cy="504056"/>
            </a:xfrm>
            <a:prstGeom prst="curvedUp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2" name="Выгнутая вниз стрелка 21"/>
            <p:cNvSpPr/>
            <p:nvPr/>
          </p:nvSpPr>
          <p:spPr>
            <a:xfrm>
              <a:off x="2699792" y="3861048"/>
              <a:ext cx="1296144" cy="432048"/>
            </a:xfrm>
            <a:prstGeom prst="curvedUp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619672" y="3284984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Дополнительно предоставлено             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120 970,8  </a:t>
            </a:r>
            <a:r>
              <a:rPr lang="ru-RU" sz="1400" b="1" dirty="0" smtClean="0"/>
              <a:t>тыс.рублей</a:t>
            </a:r>
            <a:endParaRPr lang="ru-RU" sz="1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131840" y="1772816"/>
            <a:ext cx="3932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prstClr val="black"/>
                </a:solidFill>
              </a:rPr>
              <a:t> 1                                                        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72200" y="1412776"/>
            <a:ext cx="4768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prstClr val="black"/>
                </a:solidFill>
              </a:rPr>
              <a:t> 2                    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300192" y="2060848"/>
            <a:ext cx="3257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prstClr val="black"/>
                </a:solidFill>
              </a:rPr>
              <a:t> 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Доля муниципальных программ в общем объеме расходов</a:t>
            </a:r>
            <a:endParaRPr lang="ru-RU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98080" cy="1143000"/>
          </a:xfrm>
        </p:spPr>
        <p:txBody>
          <a:bodyPr/>
          <a:lstStyle/>
          <a:p>
            <a:r>
              <a:rPr lang="ru-RU" dirty="0" smtClean="0">
                <a:solidFill>
                  <a:srgbClr val="7A0000"/>
                </a:solidFill>
              </a:rPr>
              <a:t>Национальные проекты</a:t>
            </a:r>
            <a:endParaRPr lang="ru-RU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5616" y="1196752"/>
          <a:ext cx="7848872" cy="5144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584176"/>
                <a:gridCol w="3600400"/>
                <a:gridCol w="1080120"/>
              </a:tblGrid>
              <a:tr h="432048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Национальный проект</a:t>
                      </a:r>
                      <a:endParaRPr lang="ru-RU" sz="1100" b="1" dirty="0"/>
                    </a:p>
                  </a:txBody>
                  <a:tcPr>
                    <a:solidFill>
                      <a:srgbClr val="7A0000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Федеральный проект</a:t>
                      </a:r>
                      <a:endParaRPr lang="ru-RU" sz="1100" b="1" dirty="0"/>
                    </a:p>
                  </a:txBody>
                  <a:tcPr>
                    <a:solidFill>
                      <a:srgbClr val="7A0000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Направление расходов</a:t>
                      </a:r>
                      <a:endParaRPr lang="ru-RU" sz="1100" b="1" dirty="0"/>
                    </a:p>
                  </a:txBody>
                  <a:tcPr>
                    <a:solidFill>
                      <a:srgbClr val="7A0000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Сумма, тыс.</a:t>
                      </a:r>
                      <a:r>
                        <a:rPr lang="ru-RU" sz="1100" b="1" baseline="0" dirty="0" smtClean="0"/>
                        <a:t> рублей</a:t>
                      </a:r>
                      <a:endParaRPr lang="ru-RU" sz="1100" b="1" dirty="0"/>
                    </a:p>
                  </a:txBody>
                  <a:tcPr>
                    <a:solidFill>
                      <a:srgbClr val="7A0000">
                        <a:alpha val="51000"/>
                      </a:srgbClr>
                    </a:solidFill>
                  </a:tcPr>
                </a:tc>
              </a:tr>
              <a:tr h="1016421"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«Образование»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«Современная школа»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Создание и обеспечение функционирования центров образования </a:t>
                      </a:r>
                      <a:r>
                        <a:rPr lang="ru-RU" sz="1000" dirty="0" err="1" smtClean="0">
                          <a:latin typeface="Arial" pitchFamily="34" charset="0"/>
                          <a:cs typeface="Arial" pitchFamily="34" charset="0"/>
                        </a:rPr>
                        <a:t>естественно-научной</a:t>
                      </a: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 и технологической направленностей в общеобразовательных организациях</a:t>
                      </a:r>
                    </a:p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(МКОУ </a:t>
                      </a:r>
                      <a:r>
                        <a:rPr lang="ru-RU" sz="1000" dirty="0" err="1" smtClean="0">
                          <a:latin typeface="Arial" pitchFamily="34" charset="0"/>
                          <a:cs typeface="Arial" pitchFamily="34" charset="0"/>
                        </a:rPr>
                        <a:t>Красногорьевская</a:t>
                      </a: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</a:p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 МКОУ </a:t>
                      </a:r>
                      <a:r>
                        <a:rPr lang="ru-RU" sz="1000" dirty="0" err="1" smtClean="0">
                          <a:latin typeface="Arial" pitchFamily="34" charset="0"/>
                          <a:cs typeface="Arial" pitchFamily="34" charset="0"/>
                        </a:rPr>
                        <a:t>Пинчугская</a:t>
                      </a: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4 109,6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«Безопасные и качественные автомобильные дороги»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«Безопасность дорожного движения»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Обустройство участков улично-дорожной сети вблизи образовательных организаций  </a:t>
                      </a:r>
                    </a:p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(МКУ «Центр обеспечения деятельности учреждений образования </a:t>
                      </a:r>
                      <a:r>
                        <a:rPr lang="ru-RU" sz="1000" dirty="0" err="1" smtClean="0">
                          <a:latin typeface="Arial" pitchFamily="34" charset="0"/>
                          <a:cs typeface="Arial" pitchFamily="34" charset="0"/>
                        </a:rPr>
                        <a:t>Богучанского</a:t>
                      </a: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 района»;</a:t>
                      </a:r>
                      <a:r>
                        <a:rPr lang="ru-RU" sz="10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4 сельсовета)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591,3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50000"/>
                      </a:srgbClr>
                    </a:solidFill>
                  </a:tcPr>
                </a:tc>
              </a:tr>
              <a:tr h="617200">
                <a:tc rowSpan="2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«Жилье и городская среда»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EDBFAD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«Формирование комфортной городской среды»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EDBFAD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Расходы за счет поощрения - победителю конкурса лучших проектов создания комфортной городской среды (Администрация </a:t>
                      </a:r>
                      <a:r>
                        <a:rPr lang="ru-RU" sz="1000" dirty="0" err="1" smtClean="0">
                          <a:latin typeface="Arial" pitchFamily="34" charset="0"/>
                          <a:cs typeface="Arial" pitchFamily="34" charset="0"/>
                        </a:rPr>
                        <a:t>Таежнинского</a:t>
                      </a: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 сельсовета)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EDBFAD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10 889,5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EDBFAD">
                        <a:alpha val="49804"/>
                      </a:srgbClr>
                    </a:solidFill>
                  </a:tcPr>
                </a:tc>
              </a:tr>
              <a:tr h="495747">
                <a:tc vMerge="1">
                  <a:txBody>
                    <a:bodyPr/>
                    <a:lstStyle/>
                    <a:p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«Чистая вода»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Средства на строительство и реконструкцию (модернизацию) объектов питьевого водоснабжения         (Администрация </a:t>
                      </a:r>
                      <a:r>
                        <a:rPr lang="ru-RU" sz="1000" dirty="0" err="1" smtClean="0">
                          <a:latin typeface="Arial" pitchFamily="34" charset="0"/>
                          <a:cs typeface="Arial" pitchFamily="34" charset="0"/>
                        </a:rPr>
                        <a:t>Красногорьевского</a:t>
                      </a: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 сельсовета; Администрация Ангарского сельсовета)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46 878,7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50000"/>
                      </a:srgbClr>
                    </a:solidFill>
                  </a:tcPr>
                </a:tc>
              </a:tr>
              <a:tr h="454738">
                <a:tc rowSpan="2"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«Культура» </a:t>
                      </a:r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«Культурная среда»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На создание (реконструкцию) и капитальный ремонт </a:t>
                      </a:r>
                      <a:r>
                        <a:rPr lang="ru-RU" sz="1000" dirty="0" err="1" smtClean="0">
                          <a:latin typeface="Arial" pitchFamily="34" charset="0"/>
                          <a:cs typeface="Arial" pitchFamily="34" charset="0"/>
                        </a:rPr>
                        <a:t>культурно-досуговых</a:t>
                      </a: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 учреждений в сельской местности (</a:t>
                      </a:r>
                      <a:r>
                        <a:rPr lang="ru-RU" sz="1000" dirty="0" err="1" smtClean="0">
                          <a:latin typeface="Arial" pitchFamily="34" charset="0"/>
                          <a:cs typeface="Arial" pitchFamily="34" charset="0"/>
                        </a:rPr>
                        <a:t>Шиверский</a:t>
                      </a: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 ДК)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547,0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</a:tr>
              <a:tr h="5940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«Творческие люди»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Средства для постоянно действующих коллективов самодеятельного художественного творчества Красноярского края (любительским творческим коллективам) на поддержку творческих фестивалей и конкурсов, в том числе для детей и молодежи                 (п. </a:t>
                      </a:r>
                      <a:r>
                        <a:rPr lang="ru-RU" sz="1000" dirty="0" err="1" smtClean="0">
                          <a:latin typeface="Arial" pitchFamily="34" charset="0"/>
                          <a:cs typeface="Arial" pitchFamily="34" charset="0"/>
                        </a:rPr>
                        <a:t>Красногорьевский</a:t>
                      </a: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000" baseline="0" dirty="0" smtClean="0">
                          <a:latin typeface="Arial" pitchFamily="34" charset="0"/>
                          <a:cs typeface="Arial" pitchFamily="34" charset="0"/>
                        </a:rPr>
                        <a:t> п. </a:t>
                      </a:r>
                      <a:r>
                        <a:rPr lang="ru-RU" sz="1000" baseline="0" dirty="0" err="1" smtClean="0">
                          <a:latin typeface="Arial" pitchFamily="34" charset="0"/>
                          <a:cs typeface="Arial" pitchFamily="34" charset="0"/>
                        </a:rPr>
                        <a:t>Манзя</a:t>
                      </a:r>
                      <a:r>
                        <a:rPr lang="ru-RU" sz="1000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412,2</a:t>
                      </a:r>
                      <a:endParaRPr lang="ru-RU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000" dirty="0"/>
                    </a:p>
                  </a:txBody>
                  <a:tcPr>
                    <a:solidFill>
                      <a:srgbClr val="F8D7BE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8689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A0000">
                    <a:alpha val="85000"/>
                  </a:srgbClr>
                </a:solidFill>
              </a:rPr>
              <a:t>Доходы районного бюджета </a:t>
            </a:r>
            <a:endParaRPr lang="ru-RU" dirty="0">
              <a:solidFill>
                <a:srgbClr val="7A0000">
                  <a:alpha val="85000"/>
                </a:srgbClr>
              </a:solidFill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Выгнутая влево стрелка 18"/>
          <p:cNvSpPr/>
          <p:nvPr/>
        </p:nvSpPr>
        <p:spPr>
          <a:xfrm>
            <a:off x="2555776" y="3356992"/>
            <a:ext cx="792088" cy="1800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Выгнутая вправо стрелка 19"/>
          <p:cNvSpPr/>
          <p:nvPr/>
        </p:nvSpPr>
        <p:spPr>
          <a:xfrm>
            <a:off x="7164288" y="3284984"/>
            <a:ext cx="792088" cy="18002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848872" cy="40466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A0000"/>
                </a:solidFill>
              </a:rPr>
              <a:t>Исполнение муниципальных программ района</a:t>
            </a:r>
            <a:endParaRPr lang="ru-RU" sz="2800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9102" y="692697"/>
          <a:ext cx="7957394" cy="6243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249"/>
                <a:gridCol w="4095761"/>
                <a:gridCol w="1368152"/>
                <a:gridCol w="1224136"/>
                <a:gridCol w="864096"/>
              </a:tblGrid>
              <a:tr h="666069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программы</a:t>
                      </a:r>
                      <a:endParaRPr lang="ru-RU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Плановые назначения</a:t>
                      </a:r>
                      <a:endParaRPr lang="ru-RU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Исполнено</a:t>
                      </a:r>
                      <a:endParaRPr lang="ru-RU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% исполнения</a:t>
                      </a:r>
                      <a:endParaRPr lang="ru-RU" sz="1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2672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Богучанского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</a:t>
                      </a: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1 485 420,85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1 454 136,12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97,89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672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Охрана окружающей среды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9 975,77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9 918,48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99,43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900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Реформирование и модернизация ЖКХ и повышение энергетической эффективности</a:t>
                      </a: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286 040,30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275723,02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96,39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8933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территорий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Богучанского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 от чрезвычайных ситуаций природного и техногенного характера </a:t>
                      </a:r>
                    </a:p>
                  </a:txBody>
                  <a:tcPr marL="9525" marR="9525" marT="9525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34 312,52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33 475,19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97,56</a:t>
                      </a:r>
                    </a:p>
                    <a:p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672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культуры</a:t>
                      </a: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299 769,75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299 124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99,78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672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Молодежь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Приангарья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17 776,52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17 056,62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95,95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900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физической культуры и спорта в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Богучанском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</a:t>
                      </a: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17 971,58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17 891,59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99,55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8933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инвестиционной деятельности, малого и среднего предпринимательства на территории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Богучанского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</a:t>
                      </a:r>
                    </a:p>
                  </a:txBody>
                  <a:tcPr marL="9525" marR="9525" marT="9525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763,00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763,00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100,0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672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</a:t>
                      </a:r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транспортной системы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Богучанского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</a:t>
                      </a: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96 531,95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92 505,68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95,8</a:t>
                      </a:r>
                      <a:r>
                        <a:rPr lang="ru-RU" sz="1100" dirty="0">
                          <a:latin typeface="Calibri" pitchFamily="34" charset="0"/>
                        </a:rPr>
                        <a:t>3</a:t>
                      </a:r>
                      <a:endParaRPr lang="ru-RU" sz="1100" dirty="0" smtClean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2900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Обеспечения доступным и комфортным жильем граждан 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Богучанского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района</a:t>
                      </a:r>
                    </a:p>
                  </a:txBody>
                  <a:tcPr marL="9525" marR="9525" marT="9525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6 100,34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6 031,42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98,87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672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</a:t>
                      </a:r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финансами</a:t>
                      </a: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182 090,06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181 234,03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100" dirty="0" smtClean="0">
                          <a:latin typeface="Calibri" pitchFamily="34" charset="0"/>
                        </a:rPr>
                        <a:t>99,53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672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12</a:t>
                      </a:r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сельского хозяйства в 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Богучанском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</a:t>
                      </a:r>
                    </a:p>
                  </a:txBody>
                  <a:tcPr marL="9525" marR="9525" marT="9525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1</a:t>
                      </a:r>
                      <a:r>
                        <a:rPr lang="ru-RU" sz="1100" baseline="0" dirty="0" smtClean="0">
                          <a:latin typeface="Calibri" pitchFamily="34" charset="0"/>
                        </a:rPr>
                        <a:t> 839,35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1 767,61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96,10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672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13</a:t>
                      </a:r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Содействие развитию гражданского общества в </a:t>
                      </a:r>
                      <a:r>
                        <a:rPr lang="ru-RU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Богучанском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250,00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0,00</a:t>
                      </a:r>
                      <a:endParaRPr lang="ru-RU" sz="110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Calibri" pitchFamily="34" charset="0"/>
                        </a:rPr>
                        <a:t>0,0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67215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/>
                        <a:t>Всего</a:t>
                      </a:r>
                      <a:endParaRPr lang="ru-RU" sz="1200" b="1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Calibri" pitchFamily="34" charset="0"/>
                        </a:rPr>
                        <a:t>2</a:t>
                      </a:r>
                      <a:r>
                        <a:rPr lang="ru-RU" sz="1200" b="1" baseline="0" dirty="0" smtClean="0">
                          <a:latin typeface="Calibri" pitchFamily="34" charset="0"/>
                        </a:rPr>
                        <a:t> 438 841,98</a:t>
                      </a:r>
                      <a:endParaRPr lang="ru-RU" sz="1200" b="1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Calibri" pitchFamily="34" charset="0"/>
                        </a:rPr>
                        <a:t>2 389 626,77</a:t>
                      </a:r>
                      <a:endParaRPr lang="ru-RU" sz="1200" b="1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Calibri" pitchFamily="34" charset="0"/>
                        </a:rPr>
                        <a:t>97,98</a:t>
                      </a:r>
                      <a:endParaRPr lang="ru-RU" sz="1200" b="1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7149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solidFill>
                      <a:srgbClr val="00B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районного бюджета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Calibri" pitchFamily="34" charset="0"/>
                          <a:cs typeface="Times New Roman" pitchFamily="18" charset="0"/>
                        </a:rPr>
                        <a:t>2 584 792,15</a:t>
                      </a:r>
                      <a:endParaRPr lang="ru-RU" sz="1200" b="1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Calibri" pitchFamily="34" charset="0"/>
                          <a:cs typeface="Times New Roman" pitchFamily="18" charset="0"/>
                        </a:rPr>
                        <a:t>2 525 594,62</a:t>
                      </a:r>
                      <a:endParaRPr lang="ru-RU" sz="1200" b="1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50">
                        <a:alpha val="70000"/>
                      </a:srgbClr>
                    </a:solidFill>
                  </a:tcPr>
                </a:tc>
              </a:tr>
              <a:tr h="320659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Доля программных расходов, %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Calibri" pitchFamily="34" charset="0"/>
                          <a:cs typeface="Times New Roman" pitchFamily="18" charset="0"/>
                        </a:rPr>
                        <a:t>94,3</a:t>
                      </a:r>
                      <a:endParaRPr lang="ru-RU" sz="1200" b="1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Calibri" pitchFamily="34" charset="0"/>
                          <a:cs typeface="Times New Roman" pitchFamily="18" charset="0"/>
                        </a:rPr>
                        <a:t>94,6</a:t>
                      </a:r>
                      <a:endParaRPr lang="ru-RU" sz="1200" b="1" dirty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 smtClean="0"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56376" y="404664"/>
            <a:ext cx="1187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(тыс.рублей)</a:t>
            </a:r>
            <a:endParaRPr lang="ru-RU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283152" cy="49006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A0000"/>
                </a:solidFill>
              </a:rPr>
              <a:t>Исполнение муниципальных программ </a:t>
            </a:r>
            <a:r>
              <a:rPr lang="ru-RU" sz="3200" dirty="0" err="1" smtClean="0">
                <a:solidFill>
                  <a:srgbClr val="7A0000"/>
                </a:solidFill>
              </a:rPr>
              <a:t>Богучанского</a:t>
            </a:r>
            <a:r>
              <a:rPr lang="ru-RU" sz="3200" dirty="0" smtClean="0">
                <a:solidFill>
                  <a:srgbClr val="7A0000"/>
                </a:solidFill>
              </a:rPr>
              <a:t> района, %</a:t>
            </a:r>
            <a:endParaRPr lang="ru-RU" sz="3200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6" y="1196752"/>
          <a:ext cx="8604448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571184" cy="77809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7A0000"/>
                </a:solidFill>
              </a:rPr>
              <a:t>Реализация плана мероприятий по росту доходов, оптимизации расходов и совершенствования долговой политики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980728"/>
            <a:ext cx="7931224" cy="53285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</a:t>
            </a:r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1043608" y="908720"/>
            <a:ext cx="7992890" cy="5400600"/>
            <a:chOff x="755576" y="764704"/>
            <a:chExt cx="8208914" cy="540060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347864" y="764704"/>
              <a:ext cx="2664296" cy="43204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мероприятия</a:t>
              </a:r>
              <a:endParaRPr lang="ru-RU" dirty="0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899592" y="1556792"/>
              <a:ext cx="2160240" cy="98640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/>
                <a:t>По увеличению поступлений налоговых и неналоговых доходов бюджета</a:t>
              </a:r>
              <a:endParaRPr lang="ru-RU" sz="1400" dirty="0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3779912" y="1628800"/>
              <a:ext cx="2160240" cy="9144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/>
                <a:t>По оптимизации  расходов бюджета</a:t>
              </a:r>
              <a:endParaRPr lang="ru-RU" sz="1400" dirty="0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6588224" y="1628800"/>
              <a:ext cx="2160240" cy="9144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/>
                <a:t>По сокращению муниципального долга</a:t>
              </a:r>
              <a:endParaRPr lang="ru-RU" sz="1400" dirty="0"/>
            </a:p>
          </p:txBody>
        </p:sp>
        <p:sp>
          <p:nvSpPr>
            <p:cNvPr id="9" name="Стрелка вниз 8"/>
            <p:cNvSpPr/>
            <p:nvPr/>
          </p:nvSpPr>
          <p:spPr>
            <a:xfrm rot="3269598">
              <a:off x="2656934" y="908496"/>
              <a:ext cx="484632" cy="732023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Стрелка вниз 9"/>
            <p:cNvSpPr/>
            <p:nvPr/>
          </p:nvSpPr>
          <p:spPr>
            <a:xfrm rot="18359523">
              <a:off x="6206726" y="882700"/>
              <a:ext cx="484632" cy="727920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трелка вниз 10"/>
            <p:cNvSpPr/>
            <p:nvPr/>
          </p:nvSpPr>
          <p:spPr>
            <a:xfrm>
              <a:off x="4644008" y="1196752"/>
              <a:ext cx="432048" cy="432048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трелка вниз 11"/>
            <p:cNvSpPr/>
            <p:nvPr/>
          </p:nvSpPr>
          <p:spPr>
            <a:xfrm>
              <a:off x="1691680" y="2636912"/>
              <a:ext cx="484632" cy="648072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трелка вниз 12"/>
            <p:cNvSpPr/>
            <p:nvPr/>
          </p:nvSpPr>
          <p:spPr>
            <a:xfrm>
              <a:off x="4716016" y="2636912"/>
              <a:ext cx="484632" cy="648072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трелка вниз 13"/>
            <p:cNvSpPr/>
            <p:nvPr/>
          </p:nvSpPr>
          <p:spPr>
            <a:xfrm>
              <a:off x="7524328" y="2636912"/>
              <a:ext cx="484632" cy="648072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755576" y="3356992"/>
              <a:ext cx="2218625" cy="914400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26</a:t>
              </a:r>
              <a:r>
                <a:rPr lang="ru-RU" sz="1400" dirty="0" smtClean="0"/>
                <a:t> мероприятий</a:t>
              </a:r>
              <a:endParaRPr lang="ru-RU" sz="1400" dirty="0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3923928" y="3356992"/>
              <a:ext cx="2230302" cy="914400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3</a:t>
              </a:r>
              <a:r>
                <a:rPr lang="ru-RU" sz="1400" dirty="0" smtClean="0"/>
                <a:t> мероприятия</a:t>
              </a:r>
              <a:endParaRPr lang="ru-RU" sz="1400" dirty="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6732240" y="3356992"/>
              <a:ext cx="2232248" cy="914400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5</a:t>
              </a:r>
              <a:r>
                <a:rPr lang="ru-RU" sz="1400" dirty="0" smtClean="0"/>
                <a:t> мероприятий</a:t>
              </a:r>
              <a:endParaRPr lang="ru-RU" sz="1400" dirty="0"/>
            </a:p>
          </p:txBody>
        </p:sp>
        <p:sp>
          <p:nvSpPr>
            <p:cNvPr id="18" name="Стрелка вниз 17"/>
            <p:cNvSpPr/>
            <p:nvPr/>
          </p:nvSpPr>
          <p:spPr>
            <a:xfrm>
              <a:off x="1691680" y="4365104"/>
              <a:ext cx="484632" cy="792088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755576" y="5229200"/>
              <a:ext cx="2376264" cy="9144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/>
                <a:t>Поступление в доход района </a:t>
              </a:r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27 350,22 </a:t>
              </a:r>
              <a:r>
                <a:rPr lang="ru-RU" sz="1400" dirty="0" smtClean="0"/>
                <a:t>тыс. рублей</a:t>
              </a:r>
              <a:endParaRPr lang="ru-RU" sz="1400" dirty="0"/>
            </a:p>
          </p:txBody>
        </p:sp>
        <p:sp>
          <p:nvSpPr>
            <p:cNvPr id="20" name="Стрелка вниз 19"/>
            <p:cNvSpPr/>
            <p:nvPr/>
          </p:nvSpPr>
          <p:spPr>
            <a:xfrm>
              <a:off x="4788024" y="4365104"/>
              <a:ext cx="484632" cy="720080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491880" y="5229200"/>
              <a:ext cx="2448272" cy="9144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/>
                <a:t>Сокращение расходов  на  </a:t>
              </a:r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13 693,12 </a:t>
              </a:r>
              <a:r>
                <a:rPr lang="ru-RU" sz="1400" dirty="0" smtClean="0"/>
                <a:t>тыс.рублей</a:t>
              </a:r>
            </a:p>
          </p:txBody>
        </p:sp>
        <p:sp>
          <p:nvSpPr>
            <p:cNvPr id="22" name="Стрелка вниз 21"/>
            <p:cNvSpPr/>
            <p:nvPr/>
          </p:nvSpPr>
          <p:spPr>
            <a:xfrm>
              <a:off x="7668344" y="4365104"/>
              <a:ext cx="432048" cy="720080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302138" y="5229200"/>
              <a:ext cx="2662352" cy="93610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/>
                <a:t>Муниципальный долг отсутствует</a:t>
              </a:r>
              <a:endParaRPr lang="ru-RU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A0000"/>
                </a:solidFill>
              </a:rPr>
              <a:t>Работа по повышению открытости данных районного бюджета</a:t>
            </a:r>
            <a:endParaRPr lang="ru-RU" sz="2800" b="1" dirty="0">
              <a:solidFill>
                <a:srgbClr val="7A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                                           </a:t>
            </a:r>
          </a:p>
          <a:p>
            <a:endParaRPr lang="ru-RU" sz="1800" b="1" dirty="0"/>
          </a:p>
        </p:txBody>
      </p:sp>
      <p:sp>
        <p:nvSpPr>
          <p:cNvPr id="4" name="Овал 3"/>
          <p:cNvSpPr/>
          <p:nvPr/>
        </p:nvSpPr>
        <p:spPr>
          <a:xfrm>
            <a:off x="1043608" y="1700808"/>
            <a:ext cx="2016224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Методы реализации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3131840" y="1988840"/>
            <a:ext cx="504056" cy="2880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07904" y="1556792"/>
            <a:ext cx="3888432" cy="1130424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Официальный сайт «Муниципальное образование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Богучанский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район»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 rot="318668">
            <a:off x="7554132" y="2024110"/>
            <a:ext cx="824810" cy="1352619"/>
          </a:xfrm>
          <a:prstGeom prst="curved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44008" y="2924944"/>
            <a:ext cx="2808312" cy="10801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Открытый бюджет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3356992"/>
            <a:ext cx="1656184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err="1" smtClean="0"/>
              <a:t>Путиводитель</a:t>
            </a:r>
            <a:r>
              <a:rPr lang="ru-RU" sz="1400" dirty="0" smtClean="0"/>
              <a:t> по бюджету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4005064"/>
            <a:ext cx="180020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Текущее исполнение по бюджету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331640" y="4581128"/>
            <a:ext cx="1800200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Проект решения о районном бюджете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907704" y="5301208"/>
            <a:ext cx="1728192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Решение о районном бюджете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5589240"/>
            <a:ext cx="2160240" cy="43204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Информация о муниципальном долге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343800" y="4149080"/>
            <a:ext cx="1800200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Оценка финансового менеджмента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851920" y="5661248"/>
            <a:ext cx="1728192" cy="43204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Итоги исполнения бюджета</a:t>
            </a:r>
            <a:endParaRPr lang="ru-RU" sz="1400" dirty="0"/>
          </a:p>
        </p:txBody>
      </p:sp>
      <p:sp>
        <p:nvSpPr>
          <p:cNvPr id="19" name="Стрелка влево 18"/>
          <p:cNvSpPr/>
          <p:nvPr/>
        </p:nvSpPr>
        <p:spPr>
          <a:xfrm>
            <a:off x="2771800" y="3429000"/>
            <a:ext cx="1728192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 rot="20687094">
            <a:off x="3138865" y="3980452"/>
            <a:ext cx="1482806" cy="18047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лево 20"/>
          <p:cNvSpPr/>
          <p:nvPr/>
        </p:nvSpPr>
        <p:spPr>
          <a:xfrm rot="19996524">
            <a:off x="3385493" y="4382921"/>
            <a:ext cx="1403076" cy="1803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лево 21"/>
          <p:cNvSpPr/>
          <p:nvPr/>
        </p:nvSpPr>
        <p:spPr>
          <a:xfrm rot="18742394" flipV="1">
            <a:off x="3870744" y="4729699"/>
            <a:ext cx="1250348" cy="1549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658938">
            <a:off x="5135727" y="4418914"/>
            <a:ext cx="164593" cy="10877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21158406">
            <a:off x="6004757" y="4441909"/>
            <a:ext cx="158897" cy="10176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19098904">
            <a:off x="7767407" y="3635409"/>
            <a:ext cx="187005" cy="5671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588224" y="4869160"/>
            <a:ext cx="2232248" cy="5760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Оценка управления муниципальными финансами в поселениях</a:t>
            </a:r>
            <a:endParaRPr lang="ru-RU" sz="1400" dirty="0"/>
          </a:p>
        </p:txBody>
      </p:sp>
      <p:sp>
        <p:nvSpPr>
          <p:cNvPr id="27" name="Стрелка вниз 26"/>
          <p:cNvSpPr/>
          <p:nvPr/>
        </p:nvSpPr>
        <p:spPr>
          <a:xfrm rot="20236866">
            <a:off x="6701624" y="4232649"/>
            <a:ext cx="185324" cy="6244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096" y="260648"/>
            <a:ext cx="8136904" cy="72008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A0000"/>
                </a:solidFill>
              </a:rPr>
              <a:t>Итоги мониторинга и оценки качества управления муниципальными финансами за 2021 год</a:t>
            </a:r>
            <a:endParaRPr lang="ru-RU" sz="2800" dirty="0">
              <a:solidFill>
                <a:srgbClr val="7A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971600" y="1556792"/>
          <a:ext cx="40386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5004048" y="1628800"/>
          <a:ext cx="402825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43608" y="119675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Среди ГРБС </a:t>
            </a:r>
            <a:r>
              <a:rPr lang="ru-RU" dirty="0" err="1" smtClean="0"/>
              <a:t>Богучанского</a:t>
            </a:r>
            <a:r>
              <a:rPr lang="ru-RU" dirty="0" smtClean="0"/>
              <a:t> района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119675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Среди поселений </a:t>
            </a:r>
            <a:r>
              <a:rPr lang="ru-RU" dirty="0" err="1" smtClean="0"/>
              <a:t>Богучанского</a:t>
            </a:r>
            <a:r>
              <a:rPr lang="ru-RU" dirty="0" smtClean="0"/>
              <a:t> района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A0000"/>
                </a:solidFill>
              </a:rPr>
              <a:t>Основные характеристики исполнения районного бюджета за 2021 год, тыс. рублей</a:t>
            </a:r>
            <a:endParaRPr lang="ru-RU" sz="2800" b="1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03648" y="1988840"/>
          <a:ext cx="7139136" cy="2376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5170"/>
                <a:gridCol w="1561664"/>
                <a:gridCol w="1624131"/>
                <a:gridCol w="1508171"/>
              </a:tblGrid>
              <a:tr h="807195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Бюджетные назначения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Исполнено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% исполнения</a:t>
                      </a:r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D6B19C"/>
                        </a:gs>
                        <a:gs pos="30000">
                          <a:srgbClr val="D49E6C"/>
                        </a:gs>
                        <a:gs pos="70000">
                          <a:srgbClr val="A65528"/>
                        </a:gs>
                        <a:gs pos="100000">
                          <a:srgbClr val="663012"/>
                        </a:gs>
                      </a:gsLst>
                      <a:lin ang="2700000" scaled="1"/>
                    </a:gradFill>
                  </a:tcPr>
                </a:tc>
              </a:tr>
              <a:tr h="46765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ДОХОДЫ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2 560 987,6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2 560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225,6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</a:p>
                  </a:txBody>
                  <a:tcPr>
                    <a:solidFill>
                      <a:srgbClr val="F8D7BE"/>
                    </a:solidFill>
                  </a:tcPr>
                </a:tc>
              </a:tr>
              <a:tr h="46765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РАСХОДЫ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2 584 792,2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2 525 594,6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97,71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>
                        <a:alpha val="60000"/>
                      </a:srgbClr>
                    </a:solidFill>
                  </a:tcPr>
                </a:tc>
              </a:tr>
              <a:tr h="63375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ДЕФИЦИТ(-)/ПРОФИЦИТ(+)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-23 804,5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+34 631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8D7B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87624" y="332656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A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Динамика районного бюджета за 2012-2021 годы, тыс. рублей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7A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43608" y="1412776"/>
          <a:ext cx="7776864" cy="473663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080120"/>
                <a:gridCol w="1008112"/>
                <a:gridCol w="1008112"/>
                <a:gridCol w="1008112"/>
                <a:gridCol w="1008112"/>
                <a:gridCol w="1080120"/>
                <a:gridCol w="864096"/>
                <a:gridCol w="720080"/>
              </a:tblGrid>
              <a:tr h="432048">
                <a:tc>
                  <a:txBody>
                    <a:bodyPr/>
                    <a:lstStyle/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2021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Темп роста 2021 к 2012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6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Темп роста 2021 к 2015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68000"/>
                      </a:srgbClr>
                    </a:solidFill>
                  </a:tcPr>
                </a:tc>
              </a:tr>
              <a:tr h="121007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Доходы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1 697 915,6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1 790 763</a:t>
                      </a: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2 274 205,1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2 250 422,3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2 560 225,6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150,8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143,0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</a:tr>
              <a:tr h="121007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Расходы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1 713 962,4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1 835 308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2 232 600,5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2 254 610,4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2 525</a:t>
                      </a:r>
                      <a:r>
                        <a:rPr lang="ru-RU" sz="1200" baseline="0" dirty="0" smtClean="0">
                          <a:latin typeface="Arial" pitchFamily="34" charset="0"/>
                          <a:cs typeface="Arial" pitchFamily="34" charset="0"/>
                        </a:rPr>
                        <a:t> 594,6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147,4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137,6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</a:tr>
              <a:tr h="121007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Расходы без учета Здравоохранения и соц.политики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1 352 000,9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1 750 027,3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2 101 123,8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2 196 330,8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2 467 446,77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182,5</a:t>
                      </a:r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" pitchFamily="34" charset="0"/>
                          <a:cs typeface="Arial" pitchFamily="34" charset="0"/>
                        </a:rPr>
                        <a:t>141,0</a:t>
                      </a:r>
                    </a:p>
                    <a:p>
                      <a:endParaRPr lang="ru-RU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CC66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187624" y="332656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A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Динамика районного бюджета за 2012-2021 годы, тыс. рублей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7A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899592" y="1397000"/>
          <a:ext cx="8244408" cy="534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1115616" y="1268760"/>
          <a:ext cx="7848872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187624" y="18864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A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Динамика районного бюджета за 2012-2021 годы, тыс. рублей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7A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5157192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1 352 001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39952" y="3501008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1 790 763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4288" y="1916832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2 467 446,77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ая со стрелкой 7"/>
          <p:cNvSpPr/>
          <p:nvPr/>
        </p:nvSpPr>
        <p:spPr>
          <a:xfrm flipH="1" flipV="1">
            <a:off x="6876256" y="1844824"/>
            <a:ext cx="288032" cy="216024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835696" y="350100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1 713 962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3212976"/>
            <a:ext cx="1008112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1 835 308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ая со стрелкой 10"/>
          <p:cNvSpPr/>
          <p:nvPr/>
        </p:nvSpPr>
        <p:spPr>
          <a:xfrm flipV="1">
            <a:off x="3635896" y="2564904"/>
            <a:ext cx="720080" cy="45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380312" y="1484784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2 525 594,6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ая со стрелкой 12"/>
          <p:cNvSpPr/>
          <p:nvPr/>
        </p:nvSpPr>
        <p:spPr>
          <a:xfrm flipH="1">
            <a:off x="6876256" y="1602509"/>
            <a:ext cx="504056" cy="45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076056" y="1196752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2 560 225,6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ая со стрелкой 14"/>
          <p:cNvSpPr/>
          <p:nvPr/>
        </p:nvSpPr>
        <p:spPr>
          <a:xfrm>
            <a:off x="6012160" y="1340768"/>
            <a:ext cx="648072" cy="144016"/>
          </a:xfrm>
          <a:prstGeom prst="straightConnector1">
            <a:avLst/>
          </a:prstGeom>
          <a:noFill/>
          <a:ln w="9525" cap="flat" cmpd="sng" algn="ctr">
            <a:solidFill>
              <a:srgbClr val="0F6FC6"/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835696" y="443711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1 697 916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71800" y="2420888"/>
            <a:ext cx="864096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2 232 601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ая со стрелкой 17"/>
          <p:cNvSpPr/>
          <p:nvPr/>
        </p:nvSpPr>
        <p:spPr>
          <a:xfrm>
            <a:off x="3779912" y="2132856"/>
            <a:ext cx="648072" cy="144016"/>
          </a:xfrm>
          <a:prstGeom prst="straightConnector1">
            <a:avLst/>
          </a:prstGeom>
          <a:noFill/>
          <a:ln w="9525" cap="flat" cmpd="sng" algn="ctr">
            <a:solidFill>
              <a:srgbClr val="0F6FC6"/>
            </a:solidFill>
            <a:prstDash val="solid"/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915816" y="1844824"/>
            <a:ext cx="864096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2 274 205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76056" y="3212976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2 101 124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1988840"/>
            <a:ext cx="4219560" cy="14721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A0000"/>
                </a:solidFill>
                <a:latin typeface="Century Schoolbook" pitchFamily="18" charset="0"/>
                <a:ea typeface="BatangChe" pitchFamily="49" charset="-127"/>
              </a:rPr>
              <a:t>СПАСИБО ЗА ВНИМАНИЕ!</a:t>
            </a:r>
            <a:endParaRPr lang="ru-RU" b="1" dirty="0">
              <a:solidFill>
                <a:srgbClr val="7A0000"/>
              </a:solidFill>
              <a:latin typeface="Century Schoolbook" pitchFamily="18" charset="0"/>
              <a:ea typeface="BatangChe" pitchFamily="49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848872" cy="7969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Доходы районного бюджета   </a:t>
            </a:r>
            <a:r>
              <a:rPr lang="ru-RU" sz="1800" dirty="0" smtClean="0">
                <a:solidFill>
                  <a:srgbClr val="7A0000"/>
                </a:solidFill>
              </a:rPr>
              <a:t> </a:t>
            </a:r>
            <a:r>
              <a:rPr lang="ru-RU" sz="1800" b="1" dirty="0" smtClean="0">
                <a:solidFill>
                  <a:srgbClr val="7A0000"/>
                </a:solidFill>
              </a:rPr>
              <a:t>тыс. рублей</a:t>
            </a:r>
            <a:endParaRPr lang="ru-RU" b="1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71600" y="1124744"/>
          <a:ext cx="7725544" cy="4929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Развернутая стрелка 4"/>
          <p:cNvSpPr/>
          <p:nvPr/>
        </p:nvSpPr>
        <p:spPr>
          <a:xfrm>
            <a:off x="2771800" y="980728"/>
            <a:ext cx="5112568" cy="648072"/>
          </a:xfrm>
          <a:prstGeom prst="uturnArrow">
            <a:avLst>
              <a:gd name="adj1" fmla="val 31800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rgbClr val="FF6600">
              <a:alpha val="65000"/>
            </a:srgbClr>
          </a:solidFill>
          <a:ln>
            <a:solidFill>
              <a:srgbClr val="7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908720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itchFamily="34" charset="0"/>
              </a:rPr>
              <a:t>104,2</a:t>
            </a:r>
            <a:r>
              <a:rPr lang="ru-RU" sz="1600" dirty="0" smtClean="0"/>
              <a:t> %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704856" cy="63408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7A0000"/>
                </a:solidFill>
              </a:rPr>
              <a:t>Собственные доходы районного бюджета за </a:t>
            </a:r>
            <a:r>
              <a:rPr lang="ru-RU" sz="3100" dirty="0" smtClean="0">
                <a:solidFill>
                  <a:srgbClr val="7A0000"/>
                </a:solidFill>
                <a:latin typeface="Arial" pitchFamily="34" charset="0"/>
                <a:cs typeface="Arial" pitchFamily="34" charset="0"/>
              </a:rPr>
              <a:t>2019-2021</a:t>
            </a:r>
            <a:r>
              <a:rPr lang="ru-RU" sz="4000" dirty="0" smtClean="0">
                <a:solidFill>
                  <a:srgbClr val="7A0000"/>
                </a:solidFill>
              </a:rPr>
              <a:t> годы</a:t>
            </a:r>
            <a:r>
              <a:rPr lang="ru-RU" dirty="0" smtClean="0">
                <a:solidFill>
                  <a:srgbClr val="7A0000"/>
                </a:solidFill>
              </a:rPr>
              <a:t>, </a:t>
            </a:r>
            <a:r>
              <a:rPr lang="ru-RU" sz="1800" dirty="0" smtClean="0">
                <a:solidFill>
                  <a:srgbClr val="7A0000"/>
                </a:solidFill>
              </a:rPr>
              <a:t>тыс. рублей</a:t>
            </a:r>
            <a:endParaRPr lang="ru-RU" sz="1800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87624" y="1447800"/>
          <a:ext cx="7746826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A0000"/>
                </a:solidFill>
              </a:rPr>
              <a:t>Доля собственных доходов в общем объеме доходов районного бюджета</a:t>
            </a:r>
            <a:endParaRPr lang="ru-RU" sz="3600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Структура собственных доходов районного бюджета</a:t>
            </a:r>
            <a:endParaRPr lang="ru-RU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600200"/>
          <a:ext cx="864096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380312" cy="69269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7A0000"/>
                </a:solidFill>
              </a:rPr>
              <a:t>Структура безвозмездных поступлений</a:t>
            </a:r>
            <a:endParaRPr lang="ru-RU" sz="3600" dirty="0">
              <a:solidFill>
                <a:srgbClr val="7A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59632" y="476672"/>
          <a:ext cx="729349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1475656" y="2420888"/>
          <a:ext cx="7272808" cy="4437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028384" y="299695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7A0000"/>
                </a:solidFill>
              </a:rPr>
              <a:t>тыс.рублей</a:t>
            </a:r>
            <a:endParaRPr lang="ru-RU" sz="1200" dirty="0">
              <a:solidFill>
                <a:srgbClr val="7A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355160" cy="7920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A0000"/>
                </a:solidFill>
              </a:rPr>
              <a:t>Крупные налогоплательщики, формирующие основную долю собственных доходов районного бюджета</a:t>
            </a:r>
            <a:endParaRPr lang="ru-RU" sz="2400" b="1" dirty="0">
              <a:solidFill>
                <a:srgbClr val="7A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1043608" y="1556792"/>
            <a:ext cx="3096344" cy="3600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ЗАО «БоАЗ»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43608" y="2780928"/>
            <a:ext cx="3096344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ФКУ ОИУ-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26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/>
              <a:t>ОУХД Гуфсин России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43608" y="3429000"/>
            <a:ext cx="3096344" cy="3600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АО «Краслесинвест»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43608" y="4005064"/>
            <a:ext cx="3096344" cy="3600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КГБУЗ «Богучанская ЦРБ»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580112" y="2636912"/>
            <a:ext cx="3312368" cy="187220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Районный бюджет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711 622,9   </a:t>
            </a:r>
            <a:r>
              <a:rPr lang="ru-RU" b="1" dirty="0" smtClean="0">
                <a:solidFill>
                  <a:srgbClr val="C00000"/>
                </a:solidFill>
              </a:rPr>
              <a:t>тыс.рублей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1010534">
            <a:off x="4321157" y="1800336"/>
            <a:ext cx="1457525" cy="4846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18,9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%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 rot="594863">
            <a:off x="4389632" y="2870294"/>
            <a:ext cx="1080120" cy="484632"/>
          </a:xfrm>
          <a:prstGeom prst="rightArrow">
            <a:avLst>
              <a:gd name="adj1" fmla="val 45453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3,4</a:t>
            </a:r>
            <a:r>
              <a:rPr lang="ru-RU" dirty="0" smtClean="0">
                <a:solidFill>
                  <a:schemeClr val="tx1"/>
                </a:solidFill>
              </a:rPr>
              <a:t> %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 rot="392253">
            <a:off x="4377222" y="3417067"/>
            <a:ext cx="1080120" cy="434913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4,4 </a:t>
            </a:r>
            <a:r>
              <a:rPr lang="ru-RU" dirty="0" smtClean="0">
                <a:solidFill>
                  <a:schemeClr val="tx1"/>
                </a:solidFill>
              </a:rPr>
              <a:t>%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4292157" y="3964140"/>
            <a:ext cx="1346620" cy="38373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2,3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%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 rot="1387787">
            <a:off x="6253711" y="1302662"/>
            <a:ext cx="3011217" cy="105405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Учреждения бюджетной сферы  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6,7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%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 rot="903170">
            <a:off x="6760319" y="2055841"/>
            <a:ext cx="291584" cy="456343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/>
          </a:p>
          <a:p>
            <a:pPr algn="ctr"/>
            <a:endParaRPr lang="ru-RU" dirty="0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1835696" y="5777880"/>
            <a:ext cx="1296144" cy="1080120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libri" pitchFamily="34" charset="0"/>
              </a:rPr>
              <a:t>2020</a:t>
            </a:r>
            <a:r>
              <a:rPr lang="ru-RU" dirty="0" smtClean="0"/>
              <a:t> год</a:t>
            </a:r>
            <a:endParaRPr lang="ru-RU" dirty="0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4572000" y="5445224"/>
            <a:ext cx="1944216" cy="1412776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libri" pitchFamily="34" charset="0"/>
              </a:rPr>
              <a:t>2021</a:t>
            </a:r>
            <a:r>
              <a:rPr lang="ru-RU" dirty="0" smtClean="0"/>
              <a:t> год</a:t>
            </a:r>
            <a:endParaRPr lang="ru-RU" dirty="0"/>
          </a:p>
        </p:txBody>
      </p:sp>
      <p:sp>
        <p:nvSpPr>
          <p:cNvPr id="25" name="Стрелка вниз 24"/>
          <p:cNvSpPr/>
          <p:nvPr/>
        </p:nvSpPr>
        <p:spPr>
          <a:xfrm rot="14952165">
            <a:off x="3792904" y="5175659"/>
            <a:ext cx="484632" cy="1860869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 rot="20296751">
            <a:off x="3127962" y="5967381"/>
            <a:ext cx="1713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alibri" pitchFamily="34" charset="0"/>
              </a:rPr>
              <a:t>+161 162,8 </a:t>
            </a:r>
            <a:r>
              <a:rPr lang="ru-RU" sz="1400" dirty="0" err="1" smtClean="0"/>
              <a:t>тыс.руб</a:t>
            </a:r>
            <a:endParaRPr lang="ru-RU" sz="1400" dirty="0"/>
          </a:p>
        </p:txBody>
      </p:sp>
      <p:sp>
        <p:nvSpPr>
          <p:cNvPr id="27" name="Стрелка вправо 26"/>
          <p:cNvSpPr/>
          <p:nvPr/>
        </p:nvSpPr>
        <p:spPr>
          <a:xfrm rot="21355386">
            <a:off x="4294398" y="4575218"/>
            <a:ext cx="1872208" cy="36004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260000"/>
                </a:solidFill>
                <a:latin typeface="Calibri" pitchFamily="34" charset="0"/>
              </a:rPr>
              <a:t>3,8</a:t>
            </a:r>
            <a:r>
              <a:rPr lang="ru-RU" dirty="0" smtClean="0">
                <a:solidFill>
                  <a:srgbClr val="260000"/>
                </a:solidFill>
              </a:rPr>
              <a:t> </a:t>
            </a:r>
            <a:r>
              <a:rPr lang="ru-RU" dirty="0" smtClean="0">
                <a:solidFill>
                  <a:srgbClr val="260000"/>
                </a:solidFill>
              </a:rPr>
              <a:t>%</a:t>
            </a:r>
            <a:endParaRPr lang="ru-RU" dirty="0">
              <a:solidFill>
                <a:srgbClr val="260000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 rot="924984">
            <a:off x="6487363" y="4942165"/>
            <a:ext cx="2724654" cy="100811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260000"/>
                </a:solidFill>
              </a:rPr>
              <a:t>Предприятия лесной отрасли </a:t>
            </a:r>
            <a:r>
              <a:rPr lang="ru-RU" dirty="0" smtClean="0">
                <a:solidFill>
                  <a:srgbClr val="260000"/>
                </a:solidFill>
                <a:latin typeface="Calibri" pitchFamily="34" charset="0"/>
              </a:rPr>
              <a:t>16,8</a:t>
            </a:r>
            <a:r>
              <a:rPr lang="ru-RU" dirty="0" smtClean="0">
                <a:solidFill>
                  <a:srgbClr val="260000"/>
                </a:solidFill>
              </a:rPr>
              <a:t> </a:t>
            </a:r>
            <a:r>
              <a:rPr lang="ru-RU" dirty="0" smtClean="0">
                <a:solidFill>
                  <a:srgbClr val="260000"/>
                </a:solidFill>
              </a:rPr>
              <a:t>%</a:t>
            </a:r>
            <a:endParaRPr lang="ru-RU" dirty="0">
              <a:solidFill>
                <a:srgbClr val="260000"/>
              </a:solidFill>
            </a:endParaRPr>
          </a:p>
        </p:txBody>
      </p:sp>
      <p:sp>
        <p:nvSpPr>
          <p:cNvPr id="29" name="Стрелка вправо 28"/>
          <p:cNvSpPr/>
          <p:nvPr/>
        </p:nvSpPr>
        <p:spPr>
          <a:xfrm rot="15113065">
            <a:off x="6659230" y="4555197"/>
            <a:ext cx="433050" cy="313963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043608" y="4653136"/>
            <a:ext cx="3096344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260000"/>
                </a:solidFill>
              </a:rPr>
              <a:t>Ангарский филиал АО «КРЭК»</a:t>
            </a:r>
            <a:endParaRPr lang="ru-RU" dirty="0">
              <a:solidFill>
                <a:srgbClr val="26000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043608" y="2060848"/>
            <a:ext cx="3096344" cy="5760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ЗАО «</a:t>
            </a:r>
            <a:r>
              <a:rPr lang="ru-RU" dirty="0" err="1" smtClean="0"/>
              <a:t>Новоенисейский</a:t>
            </a:r>
            <a:r>
              <a:rPr lang="ru-RU" dirty="0" smtClean="0"/>
              <a:t> лесохимический комплекс»</a:t>
            </a:r>
            <a:endParaRPr lang="ru-RU" dirty="0"/>
          </a:p>
        </p:txBody>
      </p:sp>
      <p:sp>
        <p:nvSpPr>
          <p:cNvPr id="32" name="Стрелка вправо 31"/>
          <p:cNvSpPr/>
          <p:nvPr/>
        </p:nvSpPr>
        <p:spPr>
          <a:xfrm rot="921746">
            <a:off x="4398568" y="2284370"/>
            <a:ext cx="1209207" cy="484632"/>
          </a:xfrm>
          <a:prstGeom prst="rightArrow">
            <a:avLst>
              <a:gd name="adj1" fmla="val 45453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3,1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%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6912768" cy="64807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Общая сумма недоимки по налогам  в районный бюджет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476672"/>
            <a:ext cx="7931224" cy="514543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000" dirty="0" smtClean="0"/>
              <a:t>   </a:t>
            </a:r>
          </a:p>
          <a:p>
            <a:pPr algn="ctr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Итоги работы межведомственной комиссии по снижению                                                                                         задолженности по платежам в бюджет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692696"/>
            <a:ext cx="2232248" cy="5760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 01.01.2021 год</a:t>
            </a:r>
          </a:p>
          <a:p>
            <a:pPr algn="ctr"/>
            <a:r>
              <a:rPr lang="ru-RU" sz="1400" b="1" dirty="0" smtClean="0">
                <a:latin typeface="Calibri" pitchFamily="34" charset="0"/>
              </a:rPr>
              <a:t>8566,5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smtClean="0"/>
              <a:t>тыс. рублей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692696"/>
            <a:ext cx="2232248" cy="5760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 01.01.2022 год</a:t>
            </a:r>
            <a:r>
              <a:rPr lang="ru-RU" sz="1400" dirty="0" smtClean="0">
                <a:latin typeface="Calibri" pitchFamily="34" charset="0"/>
              </a:rPr>
              <a:t>       </a:t>
            </a:r>
            <a:r>
              <a:rPr lang="ru-RU" sz="1400" b="1" dirty="0" smtClean="0">
                <a:latin typeface="Calibri" pitchFamily="34" charset="0"/>
              </a:rPr>
              <a:t>5363,5</a:t>
            </a:r>
            <a:r>
              <a:rPr lang="ru-RU" sz="1400" dirty="0" smtClean="0">
                <a:latin typeface="Calibri" pitchFamily="34" charset="0"/>
              </a:rPr>
              <a:t> </a:t>
            </a:r>
            <a:r>
              <a:rPr lang="ru-RU" sz="1400" dirty="0" smtClean="0"/>
              <a:t>тыс. рублей</a:t>
            </a:r>
            <a:endParaRPr lang="ru-RU" sz="1400" dirty="0"/>
          </a:p>
        </p:txBody>
      </p:sp>
      <p:sp>
        <p:nvSpPr>
          <p:cNvPr id="6" name="Стрелка вниз 5"/>
          <p:cNvSpPr/>
          <p:nvPr/>
        </p:nvSpPr>
        <p:spPr>
          <a:xfrm rot="10800000" flipV="1">
            <a:off x="3779912" y="1268760"/>
            <a:ext cx="1728192" cy="792088"/>
          </a:xfrm>
          <a:prstGeom prst="downArrow">
            <a:avLst>
              <a:gd name="adj1" fmla="val 50000"/>
              <a:gd name="adj2" fmla="val 4821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1043608" y="2780928"/>
            <a:ext cx="7992888" cy="1944216"/>
            <a:chOff x="179512" y="3212976"/>
            <a:chExt cx="8259216" cy="1944216"/>
          </a:xfrm>
        </p:grpSpPr>
        <p:sp>
          <p:nvSpPr>
            <p:cNvPr id="8" name="Стрелка вниз 7"/>
            <p:cNvSpPr/>
            <p:nvPr/>
          </p:nvSpPr>
          <p:spPr>
            <a:xfrm>
              <a:off x="774771" y="3212976"/>
              <a:ext cx="484632" cy="432048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Стрелка вниз 8"/>
            <p:cNvSpPr/>
            <p:nvPr/>
          </p:nvSpPr>
          <p:spPr>
            <a:xfrm>
              <a:off x="5015990" y="3212976"/>
              <a:ext cx="432048" cy="432048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179512" y="3789040"/>
              <a:ext cx="1785776" cy="79208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/>
                <a:t>Проведено 7 заседаний по снижению задолженности</a:t>
              </a:r>
              <a:endParaRPr lang="ru-RU" sz="1400" dirty="0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4569546" y="3789040"/>
              <a:ext cx="1449702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/>
                <a:t>Заслушано </a:t>
              </a:r>
              <a:r>
                <a:rPr lang="ru-RU" sz="1200" dirty="0" smtClean="0">
                  <a:latin typeface="Calibri" pitchFamily="34" charset="0"/>
                </a:rPr>
                <a:t>27</a:t>
              </a:r>
              <a:r>
                <a:rPr lang="ru-RU" sz="1400" dirty="0" smtClean="0"/>
                <a:t> организации </a:t>
              </a:r>
              <a:endParaRPr lang="ru-RU" sz="1400" dirty="0"/>
            </a:p>
          </p:txBody>
        </p:sp>
        <p:sp>
          <p:nvSpPr>
            <p:cNvPr id="12" name="Стрелка вниз 11"/>
            <p:cNvSpPr/>
            <p:nvPr/>
          </p:nvSpPr>
          <p:spPr>
            <a:xfrm>
              <a:off x="3006991" y="3212976"/>
              <a:ext cx="484632" cy="432048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2486140" y="3789040"/>
              <a:ext cx="1562554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/>
                <a:t>Приглашено </a:t>
              </a:r>
              <a:r>
                <a:rPr lang="ru-RU" sz="1200" dirty="0" smtClean="0">
                  <a:latin typeface="Calibri" pitchFamily="34" charset="0"/>
                </a:rPr>
                <a:t>79</a:t>
              </a:r>
              <a:r>
                <a:rPr lang="ru-RU" sz="1400" dirty="0" smtClean="0"/>
                <a:t> организаций</a:t>
              </a:r>
              <a:endParaRPr lang="ru-RU" sz="1400" dirty="0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6355322" y="3789040"/>
              <a:ext cx="2083406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/>
                <a:t>Проведено 7 заседаний по снижению неформальной занятости</a:t>
              </a:r>
            </a:p>
            <a:p>
              <a:pPr algn="ctr"/>
              <a:r>
                <a:rPr lang="ru-RU" sz="1200" dirty="0" smtClean="0"/>
                <a:t> </a:t>
              </a:r>
              <a:endParaRPr lang="ru-RU" sz="1200" dirty="0"/>
            </a:p>
          </p:txBody>
        </p:sp>
        <p:sp>
          <p:nvSpPr>
            <p:cNvPr id="17" name="Стрелка вниз 16"/>
            <p:cNvSpPr/>
            <p:nvPr/>
          </p:nvSpPr>
          <p:spPr>
            <a:xfrm>
              <a:off x="7248210" y="3212976"/>
              <a:ext cx="360040" cy="432048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>
              <a:off x="1187624" y="4653136"/>
              <a:ext cx="2265812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3155806" y="4581128"/>
              <a:ext cx="669666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 flipH="1">
              <a:off x="4643953" y="4581128"/>
              <a:ext cx="669666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 flipH="1">
              <a:off x="5015990" y="4581128"/>
              <a:ext cx="2431534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3059832" y="479715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Дополнительно получено доходов</a:t>
            </a:r>
            <a:endParaRPr lang="ru-RU" dirty="0"/>
          </a:p>
        </p:txBody>
      </p:sp>
      <p:sp>
        <p:nvSpPr>
          <p:cNvPr id="41" name="Овал 40"/>
          <p:cNvSpPr/>
          <p:nvPr/>
        </p:nvSpPr>
        <p:spPr>
          <a:xfrm>
            <a:off x="4211960" y="5157192"/>
            <a:ext cx="1512168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23 977 </a:t>
            </a:r>
            <a:r>
              <a:rPr lang="ru-RU" dirty="0" smtClean="0">
                <a:solidFill>
                  <a:schemeClr val="tx1"/>
                </a:solidFill>
              </a:rPr>
              <a:t>тыс. руб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11960" y="1412776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Calibri" pitchFamily="34" charset="0"/>
              </a:rPr>
              <a:t>- 3203 </a:t>
            </a:r>
            <a:r>
              <a:rPr lang="ru-RU" sz="1200" dirty="0" smtClean="0"/>
              <a:t>тыс. рублей</a:t>
            </a:r>
            <a:endParaRPr lang="ru-RU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1691680" y="5733256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Итоги </a:t>
            </a:r>
            <a:r>
              <a:rPr lang="ru-RU" dirty="0" err="1" smtClean="0"/>
              <a:t>претензионно-исковой</a:t>
            </a:r>
            <a:r>
              <a:rPr lang="ru-RU" dirty="0" smtClean="0"/>
              <a:t> работы по неналоговым платежам  </a:t>
            </a: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4211960" y="6165304"/>
            <a:ext cx="1512168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Calibri" pitchFamily="34" charset="0"/>
              </a:rPr>
              <a:t>3 373,22 </a:t>
            </a:r>
            <a:r>
              <a:rPr lang="ru-RU" dirty="0" smtClean="0">
                <a:solidFill>
                  <a:schemeClr val="tx1"/>
                </a:solidFill>
              </a:rPr>
              <a:t>тыс. руб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5214</TotalTime>
  <Words>1313</Words>
  <Application>Microsoft Office PowerPoint</Application>
  <PresentationFormat>Экран (4:3)</PresentationFormat>
  <Paragraphs>398</Paragraphs>
  <Slides>29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Солнцестояние</vt:lpstr>
      <vt:lpstr>РОССИЙСКАЯ ФЕДЕРАЦИЯ КРАСНОЯРСКИЙ КРАЙ                                                       БОГУЧАНСКИЙ РАЙОН </vt:lpstr>
      <vt:lpstr>Доходы районного бюджета </vt:lpstr>
      <vt:lpstr>Доходы районного бюджета    тыс. рублей</vt:lpstr>
      <vt:lpstr>Собственные доходы районного бюджета за 2019-2021 годы, тыс. рублей</vt:lpstr>
      <vt:lpstr>Доля собственных доходов в общем объеме доходов районного бюджета</vt:lpstr>
      <vt:lpstr>Структура собственных доходов районного бюджета</vt:lpstr>
      <vt:lpstr>Структура безвозмездных поступлений</vt:lpstr>
      <vt:lpstr>Крупные налогоплательщики, формирующие основную долю собственных доходов районного бюджета</vt:lpstr>
      <vt:lpstr>Общая сумма недоимки по налогам  в районный бюджет</vt:lpstr>
      <vt:lpstr>ИСТОЧНИКИ ВНУТРЕННЕГО ФИНАНСИРОВАНИЯ ДЕФИЦИТА РАЙОННОГО  БЮДЖЕТА    </vt:lpstr>
      <vt:lpstr>Динамика муниципального долга    (тыс. рублей)</vt:lpstr>
      <vt:lpstr>Расходы районного бюджета    тыс. рублей</vt:lpstr>
      <vt:lpstr>Расходы районного бюджета</vt:lpstr>
      <vt:lpstr>Отраслевая структура расходов районного бюджета за 2021 год, %</vt:lpstr>
      <vt:lpstr>Структура экономических статей расходов районного бюджета в 2021 году, %</vt:lpstr>
      <vt:lpstr>Исполнение расходов в 2021 году главными распорядителями бюджетных средств, %</vt:lpstr>
      <vt:lpstr>МЕЖБЮДЖЕТНЫЕ ОТНОШЕНИЯ </vt:lpstr>
      <vt:lpstr>Доля муниципальных программ в общем объеме расходов</vt:lpstr>
      <vt:lpstr>Национальные проекты</vt:lpstr>
      <vt:lpstr>Исполнение муниципальных программ района</vt:lpstr>
      <vt:lpstr>Исполнение муниципальных программ Богучанского района, %</vt:lpstr>
      <vt:lpstr>Реализация плана мероприятий по росту доходов, оптимизации расходов и совершенствования долговой политики </vt:lpstr>
      <vt:lpstr>Работа по повышению открытости данных районного бюджета</vt:lpstr>
      <vt:lpstr>Итоги мониторинга и оценки качества управления муниципальными финансами за 2021 год</vt:lpstr>
      <vt:lpstr>Основные характеристики исполнения районного бюджета за 2021 год, тыс. рублей</vt:lpstr>
      <vt:lpstr>Слайд 26</vt:lpstr>
      <vt:lpstr>Слайд 27</vt:lpstr>
      <vt:lpstr>Слайд 28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РОССИЙСКАЯ ФЕДЕРАЦИЯ КРАСНОЯРСКИЙ КРАЙ                                                       БОГУЧАНСКИЙ РАЙОН</dc:title>
  <dc:creator>Userrfu</dc:creator>
  <cp:lastModifiedBy>Userrfu</cp:lastModifiedBy>
  <cp:revision>418</cp:revision>
  <dcterms:created xsi:type="dcterms:W3CDTF">2019-05-16T03:40:48Z</dcterms:created>
  <dcterms:modified xsi:type="dcterms:W3CDTF">2022-05-19T04:32:56Z</dcterms:modified>
</cp:coreProperties>
</file>