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8" r:id="rId3"/>
    <p:sldId id="337" r:id="rId4"/>
    <p:sldId id="353" r:id="rId5"/>
    <p:sldId id="287" r:id="rId6"/>
    <p:sldId id="351" r:id="rId7"/>
    <p:sldId id="354" r:id="rId8"/>
    <p:sldId id="352" r:id="rId9"/>
    <p:sldId id="336" r:id="rId10"/>
    <p:sldId id="355" r:id="rId11"/>
    <p:sldId id="347" r:id="rId12"/>
    <p:sldId id="348" r:id="rId13"/>
    <p:sldId id="349" r:id="rId14"/>
    <p:sldId id="357" r:id="rId15"/>
    <p:sldId id="343" r:id="rId16"/>
    <p:sldId id="344" r:id="rId17"/>
    <p:sldId id="345" r:id="rId18"/>
    <p:sldId id="346" r:id="rId19"/>
    <p:sldId id="342" r:id="rId20"/>
    <p:sldId id="318" r:id="rId21"/>
    <p:sldId id="323" r:id="rId22"/>
    <p:sldId id="359" r:id="rId23"/>
    <p:sldId id="324" r:id="rId24"/>
    <p:sldId id="326" r:id="rId25"/>
    <p:sldId id="327" r:id="rId26"/>
    <p:sldId id="360" r:id="rId27"/>
    <p:sldId id="358" r:id="rId28"/>
    <p:sldId id="284" r:id="rId2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6560" autoAdjust="0"/>
  </p:normalViewPr>
  <p:slideViewPr>
    <p:cSldViewPr>
      <p:cViewPr varScale="1">
        <p:scale>
          <a:sx n="88" d="100"/>
          <a:sy n="88" d="100"/>
        </p:scale>
        <p:origin x="918" y="96"/>
      </p:cViewPr>
      <p:guideLst>
        <p:guide orient="horz" pos="2251"/>
        <p:guide pos="288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3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2B28D-035D-47E8-9114-ABBA780BFF8E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3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1D4BC-0A0F-4900-9AA9-78B18B793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6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Титульный</a:t>
            </a:r>
            <a:r>
              <a:rPr lang="ru-RU" baseline="0" dirty="0" smtClean="0"/>
              <a:t> лист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1D4BC-0A0F-4900-9AA9-78B18B7934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9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Позиционирование района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1D4BC-0A0F-4900-9AA9-78B18B7934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5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583EC2-318E-4AB4-91F3-8B9F3F16D03F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5225" cy="373221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194" y="4722193"/>
            <a:ext cx="4956776" cy="4473899"/>
          </a:xfrm>
          <a:noFill/>
          <a:ln/>
        </p:spPr>
        <p:txBody>
          <a:bodyPr/>
          <a:lstStyle/>
          <a:p>
            <a:endParaRPr lang="ru-RU" noProof="1" smtClean="0"/>
          </a:p>
        </p:txBody>
      </p:sp>
    </p:spTree>
    <p:extLst>
      <p:ext uri="{BB962C8B-B14F-4D97-AF65-F5344CB8AC3E}">
        <p14:creationId xmlns:p14="http://schemas.microsoft.com/office/powerpoint/2010/main" val="234227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1D4BC-0A0F-4900-9AA9-78B18B79349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5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57AA-DABF-4C9B-B40A-5D820C09004C}" type="datetime1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FB17-AFEB-407D-BDB4-5D7BDCBF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1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348-B3C9-4E8B-9BBB-7249946FC626}" type="datetime1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FB17-AFEB-407D-BDB4-5D7BDCBF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1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4C72-CB8A-4502-9F10-B434CED8558F}" type="datetime1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FB17-AFEB-407D-BDB4-5D7BDCBF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0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395B-4C23-4542-A19F-B441B1807B77}" type="datetime1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FB17-AFEB-407D-BDB4-5D7BDCBF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BF21-33D5-4575-89E3-F7575CE3A988}" type="datetime1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FB17-AFEB-407D-BDB4-5D7BDCBF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1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16FA-8134-479F-81B1-DFAD2A3BCB26}" type="datetime1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FB17-AFEB-407D-BDB4-5D7BDCBF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3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0471-F079-404E-AB53-559CF3470D1D}" type="datetime1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FB17-AFEB-407D-BDB4-5D7BDCBF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3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339-D4D8-4C54-B15B-2B3C1FFFF8BB}" type="datetime1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FB17-AFEB-407D-BDB4-5D7BDCBF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76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E556-2C31-4137-B915-09A35D729C06}" type="datetime1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FB17-AFEB-407D-BDB4-5D7BDCBF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0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E62B-3D90-4A52-9E47-C8595185047C}" type="datetime1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FB17-AFEB-407D-BDB4-5D7BDCBF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0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4AFD-A58A-44CF-B62C-0FCC4C45A7C3}" type="datetime1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FB17-AFEB-407D-BDB4-5D7BDCBF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8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BCCE5-BD09-4F6C-8CDF-AE9153B36017}" type="datetime1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7FB17-AFEB-407D-BDB4-5D7BDCBF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149080"/>
            <a:ext cx="8784976" cy="2304256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СОЦИАЛЬНО-ЭКОНОМИЧЕСКОГО РАЗВИТИЯ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ОБРАЗОВАНИЯ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БОГУЧАНСКИЙ РАЙОН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2030 ГОДА</a:t>
            </a:r>
          </a:p>
        </p:txBody>
      </p:sp>
      <p:pic>
        <p:nvPicPr>
          <p:cNvPr id="5" name="Рисунок 4" descr="krasnoyarskiy-kray-na-karte-rossii+итогов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"/>
            <a:ext cx="7596336" cy="3894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5848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75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-11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4623" y="870931"/>
            <a:ext cx="4587010" cy="31787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Магистральный нефтепровод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Куюмба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-Тайшет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5848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№10</a:t>
            </a:r>
            <a:endParaRPr lang="ru-RU" sz="1400" dirty="0"/>
          </a:p>
        </p:txBody>
      </p:sp>
      <p:pic>
        <p:nvPicPr>
          <p:cNvPr id="8" name="Рисунок 7" descr="5a78e0f348010de5cf6fc6aad71cb3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0105"/>
            <a:ext cx="4570559" cy="3199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70512"/>
            <a:ext cx="843755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магистрального нефтепровода 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Куюмба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Тайшет»: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подводных переходов, в том числе под крупными реками – Ангара,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Бирюса.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первой очереди 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2016-м году,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— 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нефтепровода – 695,2 километра, из них 506,4 километра – по территории Красноярского края, 188,8 километров – Иркутской области. Начальная точка —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Куюмбинское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месторождение в Красноярском крае, конечная — ГНПС №1 в Тайшете (Иркутская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область).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пропускная способность трубопровода составит 15 миллионов тонн нефти в год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проекта – 124,2 млрд. рублей</a:t>
            </a:r>
          </a:p>
          <a:p>
            <a:r>
              <a:rPr lang="ru-RU" sz="1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Ожидаемые поступления в год в местный бюджет при выходе на проектную мощность:</a:t>
            </a:r>
          </a:p>
          <a:p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14 </a:t>
            </a:r>
            <a:r>
              <a:rPr lang="ru-RU" sz="1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млн. рублей, </a:t>
            </a:r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т. ч. НДФЛ </a:t>
            </a:r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 12 </a:t>
            </a:r>
            <a:r>
              <a:rPr lang="ru-RU" sz="1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млн. рублей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Анализ сильных и слабых сторон Богучанского района, внешних возможностей и угроз в таблице </a:t>
            </a:r>
            <a:r>
              <a:rPr lang="en-US" sz="2700" b="1" dirty="0" smtClean="0">
                <a:solidFill>
                  <a:srgbClr val="002060"/>
                </a:solidFill>
              </a:rPr>
              <a:t>SWOT</a:t>
            </a:r>
            <a:r>
              <a:rPr lang="ru-RU" sz="2700" b="1" dirty="0" smtClean="0">
                <a:solidFill>
                  <a:srgbClr val="002060"/>
                </a:solidFill>
              </a:rPr>
              <a:t>-анализа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639657"/>
              </p:ext>
            </p:extLst>
          </p:nvPr>
        </p:nvGraphicFramePr>
        <p:xfrm>
          <a:off x="179388" y="836613"/>
          <a:ext cx="8785224" cy="4541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72"/>
                <a:gridCol w="1080120"/>
                <a:gridCol w="2880320"/>
                <a:gridCol w="1464204"/>
                <a:gridCol w="1464204"/>
                <a:gridCol w="146420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Факторы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Сильные стороны (S)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Слабые стороны (W)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Возможности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(O)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грозы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Уникальность территории.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Выгодное географическое расположение.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1.1. Площадь района – 5,4 тысяч гектар, 5-е место в крае (после Эвенкийского, Таймырского, Туруханского и Енисейского районов).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Расстояние от районного центра с. Богучаны до краевого центра г. Красноярска 571 км.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Наличие протекающей по территории района судоходной реки Ангара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Развитая транспортная инфраструктура.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Наличие всех видов транспорта: воздушного, железнодорожного, речного, автомобильного.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1.Район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приравнен к Крайнему Северу (суровые климатические условия).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2.Территориальные диспропорции в уровне развития муниципальных образований района.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3.Удаленность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рынков сбыта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4.Не развитая туристическая сфера.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1.Высокий интерес инвесторов к территории. Развитие промышленных отраслей.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2.Развитие сферы туризма по историческим местам.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активного отдыха: охота, рыбалка, проведение спортивных мероприятий.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3.Снижение оттока населения.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1.Сокращение численности населения в отдельных поселениях района.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75848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№11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615852"/>
              </p:ext>
            </p:extLst>
          </p:nvPr>
        </p:nvGraphicFramePr>
        <p:xfrm>
          <a:off x="251519" y="188640"/>
          <a:ext cx="8713217" cy="6598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30"/>
                <a:gridCol w="939523"/>
                <a:gridCol w="2664296"/>
                <a:gridCol w="1776362"/>
                <a:gridCol w="1680022"/>
                <a:gridCol w="1224384"/>
              </a:tblGrid>
              <a:tr h="512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Факторы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Сильные стороны (S)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Слабые стороны (W)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Возможности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(O)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грозы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60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Ресурсный потенциал.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Значительные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запасы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высокоценных лесных ресурсов.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Расчетная лесосека – 9,6 млн. м</a:t>
                      </a:r>
                      <a:r>
                        <a:rPr lang="ru-RU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использование расчетной лесосеки составляет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31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2. Наличие богатой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минерально-сырьевой базы.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Имеются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месторождения природного газа, нефти, каменного угля, железа, марганца, титана, ванадия, бокситов (алюминия), галлия, молибдена, апатитов, меди, свинца, цинка, ниобия, фосфора.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Есть перспективы открытия золота, платиноидов, алмазов, тория, урана.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 Значительный запас энергетических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 водных ресурсов.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4. Наличие земель сельскохозяйственного назначения.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5. Наличие трудовых ресурсов.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1.Отсутствие развитой и разветвленной сети лесовозных дорог.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2.Длительная процедура перевода земель лесного фонда в земли промышленности и строительства, а также иных категорий для производственной деятельности предприятий по добыче полезных ископаемых.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3.Природно-климатические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ограничения развития -  зона рискованного земледелия.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4.Пахотные угодья используются не рационально, либо вообще не используются, зарастают сорняками, кустарником, мелколесьем.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5.Низкая квалификация кадров.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1.Диверсификация экономики района (расширение ассортимента выпускаемой продукции и переориентация рынков сбыта, освоение новых видов производств с целью повышения эффективности производства). Строительство энергоемких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производств.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2.Возможность производства экологически чистой продукции.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3.Развитие потребительского рынка.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4.Развитие сельскохозяйственной сферы.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5.Развитие малого бизнеса (производство дикоросов).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1.Лесосырьевые ресурсы находятся под угрозой истощения ввиду интенсивных лесозаготовок,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масштабных лесных пожаров.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75848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№12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97987"/>
              </p:ext>
            </p:extLst>
          </p:nvPr>
        </p:nvGraphicFramePr>
        <p:xfrm>
          <a:off x="251519" y="188640"/>
          <a:ext cx="8713217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30"/>
                <a:gridCol w="939523"/>
                <a:gridCol w="2664296"/>
                <a:gridCol w="1776362"/>
                <a:gridCol w="1680022"/>
                <a:gridCol w="1224384"/>
              </a:tblGrid>
              <a:tr h="512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Факторы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Сильные стороны (S)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Слабые стороны (W)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Возможности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(O)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грозы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60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Экономический потенциал.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Развитое лесозаготовительное производство: </a:t>
                      </a:r>
                      <a:r>
                        <a:rPr lang="ru-RU" sz="12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заготавливаемой древесины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районе составляет более 40 % от всей заготовленной древесины Красноярского края.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Созданы производственные мощности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по переработке древесины.    По сравнению с 2007 годом объем производства пиломатериалов увеличился в 5,7 раз.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3.  </a:t>
                      </a: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В номенклатуре производства появился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новый вид продукции</a:t>
                      </a: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: алюминий первичный (план 2016 года – 148 тысяч тонн).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4. В IV квартале 2016 года завершается строительство первой очереди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магистрального нефтепровода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Куюмба-Тайшет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Юрубчено-Тахомского</a:t>
                      </a: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 месторождения с пропускной способностью до 8,6 млн. тонн нефти в год.  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1.Сырьевая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направленность 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недостаточная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развитость глубокой переработки древесного сырья.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2.Отсутствие сбыта низкосортной древесины. Примерно 50 % низкосортной древесины остается в лесу или уничтожается.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 Отсутствие технологической переработки отходов лесопиления.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Высокий износ жилищного фонда, основных фондов в социальной сфере и жилищно-коммунального хозяйства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5.Финансовая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зависимость от федерального и регионального бюджетов.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1.Формирование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кластеров в   лесоперерабатывающей промышленности, что позволит снизить издержки производства за счет развития кооперационных связей, а также расширить рынки сбыта готовой продукции.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2.Развитие перерабатывающих отраслей экономики.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3.Развитие малого и среднего предпринимательства.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 Рост инвестиций в основной капитал.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5. Занятость населения.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latin typeface="Times New Roman"/>
                          <a:ea typeface="Times New Roman"/>
                        </a:rPr>
                        <a:t>1.Высокий уровень физического и морального износа оборудования, недостаточность собственных средств предприятий на их обновление и модернизацию.</a:t>
                      </a:r>
                      <a:endParaRPr lang="ru-RU" sz="900" b="1" i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latin typeface="Times New Roman"/>
                          <a:ea typeface="Times New Roman"/>
                        </a:rPr>
                        <a:t>2.Возникновение чрезвычайных ситуаций, связанных с аварийным состоянием основных фондов. Угроза окружающей среде.</a:t>
                      </a:r>
                      <a:endParaRPr lang="ru-RU" sz="900" b="1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75848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№13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Миссия: </a:t>
            </a:r>
            <a:r>
              <a:rPr lang="ru-RU" sz="2000" b="1" dirty="0" err="1" smtClean="0"/>
              <a:t>Богучанский</a:t>
            </a:r>
            <a:r>
              <a:rPr lang="ru-RU" sz="2000" b="1" dirty="0" smtClean="0"/>
              <a:t> район – транспортный узел и центр промышленной переработки природных ресурсов Нижнего </a:t>
            </a:r>
            <a:r>
              <a:rPr lang="ru-RU" sz="2000" b="1" dirty="0" err="1" smtClean="0"/>
              <a:t>Приангарья</a:t>
            </a:r>
            <a:r>
              <a:rPr lang="ru-RU" sz="2000" b="1" dirty="0" smtClean="0"/>
              <a:t>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501008"/>
            <a:ext cx="3816424" cy="2376264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1 </a:t>
            </a:r>
          </a:p>
          <a:p>
            <a:pPr algn="just"/>
            <a:r>
              <a:rPr lang="ru-RU" sz="2000" b="1" dirty="0" smtClean="0"/>
              <a:t>Повышение доходов и обеспечение занятости населения через развитие экономики муниципального образования </a:t>
            </a:r>
            <a:r>
              <a:rPr lang="ru-RU" sz="2000" b="1" dirty="0" err="1" smtClean="0"/>
              <a:t>Богучанский</a:t>
            </a:r>
            <a:r>
              <a:rPr lang="ru-RU" sz="2000" b="1" dirty="0" smtClean="0"/>
              <a:t> район.</a:t>
            </a:r>
            <a:endParaRPr lang="ru-RU" sz="2000" dirty="0" smtClean="0"/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836712"/>
            <a:ext cx="7920880" cy="2088232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Главная стратегическая цель социально-экономического развития Богучанского района на долгосрочную перспективу – </a:t>
            </a:r>
            <a:r>
              <a:rPr lang="ru-RU" sz="2000" b="1" dirty="0" smtClean="0"/>
              <a:t>формирование обоснованной политики повышения комфортного проживания на территории Богучанского района за счет инвестиционного и инновационного развития экономики и эффективного управления муниципальным образованием.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501008"/>
            <a:ext cx="3816424" cy="2376264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Цель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2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Формирование благоприятной социальной среды, обеспечивающей комфортное проживание населения на территории Богучанского района.</a:t>
            </a: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62373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Цели 1-го уровня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75848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№14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65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714480" y="428604"/>
            <a:ext cx="5715040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Приоритеты социально-экономического развития района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143116"/>
            <a:ext cx="2088232" cy="32301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Приоритет 1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«Условия для инвестиций и развития </a:t>
            </a:r>
            <a:r>
              <a:rPr lang="ru-RU" sz="2000" b="1" dirty="0" err="1" smtClean="0">
                <a:solidFill>
                  <a:srgbClr val="002060"/>
                </a:solidFill>
              </a:rPr>
              <a:t>предпринима-тельства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2132856"/>
            <a:ext cx="2149980" cy="31683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Приоритет 2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«Человеческий потенциал» </a:t>
            </a: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4208" y="2204864"/>
            <a:ext cx="2030474" cy="30866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Приоритет 3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«Эффективное управление </a:t>
            </a:r>
            <a:r>
              <a:rPr lang="ru-RU" sz="1600" b="1" dirty="0" smtClean="0">
                <a:solidFill>
                  <a:srgbClr val="002060"/>
                </a:solidFill>
              </a:rPr>
              <a:t>муниципальным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образованием»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>
            <a:endCxn id="5" idx="0"/>
          </p:cNvCxnSpPr>
          <p:nvPr/>
        </p:nvCxnSpPr>
        <p:spPr>
          <a:xfrm flipH="1">
            <a:off x="1655676" y="1340768"/>
            <a:ext cx="1260140" cy="80234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7" idx="0"/>
          </p:cNvCxnSpPr>
          <p:nvPr/>
        </p:nvCxnSpPr>
        <p:spPr>
          <a:xfrm>
            <a:off x="6156176" y="1340768"/>
            <a:ext cx="1303269" cy="86409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6" idx="0"/>
          </p:cNvCxnSpPr>
          <p:nvPr/>
        </p:nvCxnSpPr>
        <p:spPr>
          <a:xfrm>
            <a:off x="4572000" y="1357298"/>
            <a:ext cx="66878" cy="77555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75848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№15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4149080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Приоритет </a:t>
            </a:r>
            <a:r>
              <a:rPr lang="ru-RU" sz="2800" b="1" dirty="0" smtClean="0">
                <a:solidFill>
                  <a:srgbClr val="00B0F0"/>
                </a:solidFill>
              </a:rPr>
              <a:t>1</a:t>
            </a:r>
          </a:p>
          <a:p>
            <a:r>
              <a:rPr lang="ru-RU" sz="2200" b="1" dirty="0" smtClean="0">
                <a:solidFill>
                  <a:srgbClr val="00B0F0"/>
                </a:solidFill>
              </a:rPr>
              <a:t>«Условия </a:t>
            </a:r>
            <a:r>
              <a:rPr lang="ru-RU" sz="2200" b="1" dirty="0">
                <a:solidFill>
                  <a:srgbClr val="00B0F0"/>
                </a:solidFill>
              </a:rPr>
              <a:t>для инвестиций и развития предпринимательства</a:t>
            </a:r>
            <a:r>
              <a:rPr lang="ru-RU" sz="2200" b="1" dirty="0" smtClean="0">
                <a:solidFill>
                  <a:srgbClr val="00B0F0"/>
                </a:solidFill>
              </a:rPr>
              <a:t>»</a:t>
            </a: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Создание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условий для привлечения и работы новых предприятий, инвесторов, развитие малого бизнеса, путем выявления наиболее перспективных отраслей и производств, способных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обеспечить высокую конкурентоспособность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производимых товаров и услуг, обеспечение занятости населения.</a:t>
            </a:r>
          </a:p>
        </p:txBody>
      </p:sp>
      <p:pic>
        <p:nvPicPr>
          <p:cNvPr id="3" name="Рисунок 2" descr="937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60648"/>
            <a:ext cx="5715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5848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№16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793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3212976"/>
            <a:ext cx="86409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Приоритет </a:t>
            </a:r>
            <a:r>
              <a:rPr lang="ru-RU" sz="2800" b="1" dirty="0" smtClean="0">
                <a:solidFill>
                  <a:srgbClr val="00B0F0"/>
                </a:solidFill>
              </a:rPr>
              <a:t>2</a:t>
            </a:r>
          </a:p>
          <a:p>
            <a:r>
              <a:rPr lang="ru-RU" sz="2200" b="1" dirty="0" smtClean="0">
                <a:solidFill>
                  <a:srgbClr val="00B0F0"/>
                </a:solidFill>
              </a:rPr>
              <a:t>«Человеческий </a:t>
            </a:r>
            <a:r>
              <a:rPr lang="ru-RU" sz="2200" b="1" dirty="0">
                <a:solidFill>
                  <a:srgbClr val="00B0F0"/>
                </a:solidFill>
              </a:rPr>
              <a:t>потенциал</a:t>
            </a:r>
            <a:r>
              <a:rPr lang="ru-RU" sz="2200" b="1" dirty="0" smtClean="0">
                <a:solidFill>
                  <a:srgbClr val="00B0F0"/>
                </a:solidFill>
              </a:rPr>
              <a:t>» </a:t>
            </a:r>
          </a:p>
          <a:p>
            <a:pPr algn="just"/>
            <a:r>
              <a:rPr lang="ru-RU" sz="2400" dirty="0"/>
              <a:t>С</a:t>
            </a:r>
            <a:r>
              <a:rPr lang="ru-RU" sz="2400" dirty="0" smtClean="0"/>
              <a:t>оздание </a:t>
            </a:r>
            <a:r>
              <a:rPr lang="ru-RU" sz="2400" dirty="0"/>
              <a:t>комфортной среды жизнедеятельности и безопасных условий проживания населения на территории района, развитие отраслей социальной сферы, в том числе образования, здравоохранения, культуры, физкультуры и спорта, создание условий для всестороннего развития и закрепления молодежи в районе.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3t4ahYcyZw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16632"/>
            <a:ext cx="4752528" cy="3155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5848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№17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185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924944"/>
            <a:ext cx="864096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B0F0"/>
                </a:solidFill>
              </a:rPr>
              <a:t>Приоритет </a:t>
            </a:r>
            <a:r>
              <a:rPr lang="ru-RU" sz="2600" b="1" dirty="0" smtClean="0">
                <a:solidFill>
                  <a:srgbClr val="00B0F0"/>
                </a:solidFill>
              </a:rPr>
              <a:t>3</a:t>
            </a:r>
          </a:p>
          <a:p>
            <a:r>
              <a:rPr lang="ru-RU" sz="2200" b="1" dirty="0" smtClean="0">
                <a:solidFill>
                  <a:srgbClr val="00B0F0"/>
                </a:solidFill>
              </a:rPr>
              <a:t>«</a:t>
            </a:r>
            <a:r>
              <a:rPr lang="ru-RU" sz="2200" b="1" dirty="0">
                <a:solidFill>
                  <a:srgbClr val="00B0F0"/>
                </a:solidFill>
              </a:rPr>
              <a:t>Эффективное управление муниципальным образованием</a:t>
            </a:r>
            <a:r>
              <a:rPr lang="ru-RU" sz="2200" b="1" dirty="0" smtClean="0">
                <a:solidFill>
                  <a:srgbClr val="00B0F0"/>
                </a:solidFill>
              </a:rPr>
              <a:t>» 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П</a:t>
            </a:r>
            <a:r>
              <a:rPr lang="ru-RU" sz="2200" dirty="0" smtClean="0">
                <a:solidFill>
                  <a:srgbClr val="002060"/>
                </a:solidFill>
              </a:rPr>
              <a:t>ереход </a:t>
            </a:r>
            <a:r>
              <a:rPr lang="ru-RU" sz="2200" dirty="0">
                <a:solidFill>
                  <a:srgbClr val="002060"/>
                </a:solidFill>
              </a:rPr>
              <a:t>органов местного самоуправления на качественно новый уровень деятельности,  развитие и совершенствование эффективных механизмов муниципального управления, улучшение взаимодействия населения с органами местной власти,  повышение информационной открытости органов местного самоуправления, установление обратной связи с населением, вовлечение общества в формирование и оценку последствий реализуемых мер социально-экономического развития, повышение эффективности управления муниципальными </a:t>
            </a:r>
            <a:r>
              <a:rPr lang="ru-RU" sz="2200" dirty="0" smtClean="0">
                <a:solidFill>
                  <a:srgbClr val="002060"/>
                </a:solidFill>
              </a:rPr>
              <a:t>финансами.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41d33fdfa4d702a3bf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0"/>
            <a:ext cx="4032448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5848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№18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117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25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Миссия: </a:t>
            </a:r>
            <a:r>
              <a:rPr lang="ru-RU" b="1" dirty="0" smtClean="0"/>
              <a:t>Богучанский район – транспортный узел и центр промышленной переработки природных ресурсов Нижнего </a:t>
            </a:r>
            <a:r>
              <a:rPr lang="ru-RU" b="1" dirty="0" err="1" smtClean="0"/>
              <a:t>Приангарья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556792"/>
            <a:ext cx="3096344" cy="648072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1 </a:t>
            </a:r>
          </a:p>
          <a:p>
            <a:r>
              <a:rPr lang="ru-RU" sz="1000" b="1" dirty="0" smtClean="0"/>
              <a:t>Повышение доходов и обеспечение занятости населения через развитие экономики муниципального образования Богучанский район</a:t>
            </a:r>
            <a:endParaRPr lang="ru-RU" sz="1000" dirty="0" smtClean="0"/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692696"/>
            <a:ext cx="5760640" cy="576064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rgbClr val="7030A0"/>
                </a:solidFill>
              </a:rPr>
              <a:t>Главная стратегическая цель социально-экономического развития Богучанского района на долгосрочную перспективу – </a:t>
            </a:r>
            <a:r>
              <a:rPr lang="ru-RU" sz="1000" b="1" dirty="0" smtClean="0"/>
              <a:t>формирование обоснованной политики повышения комфортного проживания на территории Богучанского района за счет инвестиционного и инновационного развития экономики и эффективного управления муниципальным образованием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1556792"/>
            <a:ext cx="3240360" cy="648072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Цель 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2</a:t>
            </a:r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r>
              <a:rPr lang="ru-RU" sz="900" b="1" dirty="0" smtClean="0">
                <a:solidFill>
                  <a:schemeClr val="tx1"/>
                </a:solidFill>
              </a:rPr>
              <a:t>Формирование благоприятной социальной среды, обеспечивающей комфортное проживание населения на территории Богучанского района</a:t>
            </a: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8" name="Прямая со стрелкой 7"/>
          <p:cNvCxnSpPr>
            <a:endCxn id="5" idx="0"/>
          </p:cNvCxnSpPr>
          <p:nvPr/>
        </p:nvCxnSpPr>
        <p:spPr>
          <a:xfrm flipH="1">
            <a:off x="2447764" y="1268760"/>
            <a:ext cx="540060" cy="288032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7" idx="0"/>
          </p:cNvCxnSpPr>
          <p:nvPr/>
        </p:nvCxnSpPr>
        <p:spPr>
          <a:xfrm>
            <a:off x="6084168" y="1268760"/>
            <a:ext cx="468052" cy="288032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51520" y="2420888"/>
            <a:ext cx="2088232" cy="648072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0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1 .1</a:t>
            </a:r>
          </a:p>
          <a:p>
            <a:pPr marL="0" lvl="1"/>
            <a:r>
              <a:rPr lang="ru-RU" sz="1000" b="1" dirty="0" smtClean="0"/>
              <a:t>Обеспечение устойчивого развития экономики Богучанского района</a:t>
            </a:r>
            <a:endParaRPr lang="ru-RU" sz="800" dirty="0" smtClean="0"/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2420888"/>
            <a:ext cx="1368152" cy="648072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0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1 .2</a:t>
            </a:r>
          </a:p>
          <a:p>
            <a:pPr marL="0" lvl="1"/>
            <a:r>
              <a:rPr lang="ru-RU" sz="1000" b="1" dirty="0" smtClean="0"/>
              <a:t>Стимулирование занятости населения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endCxn id="13" idx="0"/>
          </p:cNvCxnSpPr>
          <p:nvPr/>
        </p:nvCxnSpPr>
        <p:spPr>
          <a:xfrm flipH="1">
            <a:off x="1295636" y="2204864"/>
            <a:ext cx="252028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 rot="16200000">
            <a:off x="-1404664" y="4797152"/>
            <a:ext cx="3384376" cy="360040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Задача 1 .1.1</a:t>
            </a:r>
          </a:p>
          <a:p>
            <a:pPr marL="0" lvl="1"/>
            <a:r>
              <a:rPr lang="ru-RU" sz="600" b="1" dirty="0" smtClean="0"/>
              <a:t>Повышение инвестиционной привлекательности территории МО. Содействие развитию профильных отраслей экономики.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-864604" y="4761148"/>
            <a:ext cx="3384376" cy="432048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1 .1.2</a:t>
            </a:r>
          </a:p>
          <a:p>
            <a:pPr marL="0" lvl="1"/>
            <a:r>
              <a:rPr lang="ru-RU" sz="700" b="1" dirty="0" smtClean="0"/>
              <a:t>Развитие системы подготовки и переподготовки высококвалифицированных специалистов, ориентированной на потребности экономики района.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-252536" y="4797152"/>
            <a:ext cx="3384376" cy="360040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1 .1.3</a:t>
            </a:r>
          </a:p>
          <a:p>
            <a:pPr marL="0" lvl="1"/>
            <a:r>
              <a:rPr lang="ru-RU" sz="600" b="1" dirty="0" smtClean="0"/>
              <a:t>Формирование зон активной градостроительной политики. Регулирование землепользования, планировки и застройки поселений. Улучшение архитектурного облика поселений.</a:t>
            </a:r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251520" y="4797152"/>
            <a:ext cx="3384376" cy="360040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05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105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105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105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105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105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105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1 .1.4</a:t>
            </a:r>
          </a:p>
          <a:p>
            <a:pPr marL="0" lvl="1"/>
            <a:r>
              <a:rPr lang="ru-RU" sz="800" b="1" dirty="0" smtClean="0"/>
              <a:t>Развитие потребительского рынка.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>
            <a:endCxn id="12" idx="3"/>
          </p:cNvCxnSpPr>
          <p:nvPr/>
        </p:nvCxnSpPr>
        <p:spPr>
          <a:xfrm flipH="1">
            <a:off x="287524" y="3068960"/>
            <a:ext cx="108520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7" idx="3"/>
          </p:cNvCxnSpPr>
          <p:nvPr/>
        </p:nvCxnSpPr>
        <p:spPr>
          <a:xfrm flipH="1">
            <a:off x="827584" y="3068960"/>
            <a:ext cx="72008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8" idx="3"/>
          </p:cNvCxnSpPr>
          <p:nvPr/>
        </p:nvCxnSpPr>
        <p:spPr>
          <a:xfrm>
            <a:off x="1331640" y="3068960"/>
            <a:ext cx="108012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9" idx="3"/>
          </p:cNvCxnSpPr>
          <p:nvPr/>
        </p:nvCxnSpPr>
        <p:spPr>
          <a:xfrm>
            <a:off x="1907704" y="3068960"/>
            <a:ext cx="36004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 rot="16200000">
            <a:off x="899592" y="4725144"/>
            <a:ext cx="3384376" cy="504056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1 .2.1</a:t>
            </a:r>
          </a:p>
          <a:p>
            <a:pPr marL="0" lvl="1"/>
            <a:r>
              <a:rPr lang="ru-RU" sz="800" b="1" dirty="0" smtClean="0"/>
              <a:t>Содействие развитию малого и среднего предпринимательства, поддержка сельскохозяйственного производства и создание новых рабочих мест.</a:t>
            </a:r>
            <a:endParaRPr lang="ru-RU" sz="1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6200000">
            <a:off x="1547664" y="4797152"/>
            <a:ext cx="3384376" cy="360040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1 .2.2</a:t>
            </a:r>
          </a:p>
          <a:p>
            <a:pPr marL="0" lvl="1"/>
            <a:r>
              <a:rPr lang="ru-RU" sz="800" b="1" dirty="0" smtClean="0"/>
              <a:t>Участие в организации и финансировании проведения на территории муниципального образования общественных работ.</a:t>
            </a:r>
            <a:endParaRPr lang="ru-RU" sz="1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57" name="Прямая со стрелкой 56"/>
          <p:cNvCxnSpPr>
            <a:stCxn id="14" idx="2"/>
            <a:endCxn id="55" idx="3"/>
          </p:cNvCxnSpPr>
          <p:nvPr/>
        </p:nvCxnSpPr>
        <p:spPr>
          <a:xfrm>
            <a:off x="3239852" y="3068960"/>
            <a:ext cx="0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7596336" y="2420888"/>
            <a:ext cx="1349756" cy="648072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2 .3</a:t>
            </a:r>
          </a:p>
          <a:p>
            <a:pPr marL="0" lvl="1"/>
            <a:r>
              <a:rPr lang="ru-RU" sz="800" b="1" dirty="0" smtClean="0"/>
              <a:t>Повышение качества управления муниципальным образованием</a:t>
            </a:r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211960" y="2420888"/>
            <a:ext cx="1440160" cy="648072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2 .1</a:t>
            </a:r>
          </a:p>
          <a:p>
            <a:r>
              <a:rPr lang="ru-RU" sz="800" b="1" dirty="0" smtClean="0"/>
              <a:t>Формирование благоприятной социальной среды для жизни в районе</a:t>
            </a:r>
            <a:endParaRPr lang="ru-RU" sz="600" dirty="0" smtClean="0"/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868144" y="2420888"/>
            <a:ext cx="1512168" cy="648072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2 .2</a:t>
            </a:r>
          </a:p>
          <a:p>
            <a:pPr marL="0" lvl="1"/>
            <a:r>
              <a:rPr lang="ru-RU" sz="800" b="1" dirty="0" smtClean="0"/>
              <a:t>Улучшение условий жизни населения посредством эффективного оказания муниципальных услуг</a:t>
            </a:r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 rot="16200000">
            <a:off x="2123728" y="4797152"/>
            <a:ext cx="3384376" cy="360040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2 .1.1</a:t>
            </a:r>
          </a:p>
          <a:p>
            <a:pPr marL="0" lvl="1"/>
            <a:r>
              <a:rPr lang="ru-RU" sz="700" b="1" dirty="0" smtClean="0"/>
              <a:t>Содействие развитию инфраструктурных и обслуживающих отраслей.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 rot="16200000">
            <a:off x="2699792" y="4797152"/>
            <a:ext cx="3384376" cy="360040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2 .1.2</a:t>
            </a:r>
          </a:p>
          <a:p>
            <a:pPr marL="0" lvl="1"/>
            <a:r>
              <a:rPr lang="ru-RU" sz="600" b="1" dirty="0" smtClean="0"/>
              <a:t>Реформирование и модернизация жилищно-коммунального хозяйства и повышение энергетической эффективности</a:t>
            </a:r>
            <a:endParaRPr lang="ru-RU" sz="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 rot="16200000">
            <a:off x="3311860" y="4761148"/>
            <a:ext cx="3384376" cy="432048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2.1.3</a:t>
            </a:r>
          </a:p>
          <a:p>
            <a:pPr marL="0" lvl="1"/>
            <a:r>
              <a:rPr lang="ru-RU" sz="600" b="1" dirty="0" smtClean="0"/>
              <a:t>Обеспечение повышения безопасности жизнедеятельности населения и сохранение благоприятной экологической </a:t>
            </a:r>
            <a:r>
              <a:rPr lang="ru-RU" sz="700" b="1" dirty="0" smtClean="0"/>
              <a:t>обстановки.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 rot="16200000">
            <a:off x="3887924" y="4833156"/>
            <a:ext cx="3384376" cy="288032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2.1.4</a:t>
            </a:r>
          </a:p>
          <a:p>
            <a:pPr marL="0" lvl="1"/>
            <a:r>
              <a:rPr lang="ru-RU" sz="800" b="1" dirty="0" smtClean="0"/>
              <a:t>Благоустройство поселений района.</a:t>
            </a:r>
            <a:endParaRPr lang="ru-RU" sz="1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 rot="16200000">
            <a:off x="4427984" y="4797152"/>
            <a:ext cx="3384376" cy="360040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2.2.1</a:t>
            </a:r>
          </a:p>
          <a:p>
            <a:pPr marL="0" lvl="1"/>
            <a:r>
              <a:rPr lang="ru-RU" sz="800" b="1" dirty="0" smtClean="0"/>
              <a:t>Развитие отраслей социальной сферы муниципального образования.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 rot="16200000">
            <a:off x="5004048" y="4797152"/>
            <a:ext cx="3384376" cy="360040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  2.2.2</a:t>
            </a:r>
          </a:p>
          <a:p>
            <a:pPr marL="0" lvl="1"/>
            <a:r>
              <a:rPr lang="ru-RU" sz="800" b="1" dirty="0" smtClean="0"/>
              <a:t>Улучшение состояния здоровья и уменьшение заболеваемости населения, улучшения показателей по демографии.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 rot="16200000">
            <a:off x="5580112" y="4797152"/>
            <a:ext cx="3384376" cy="360040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  2.2.3</a:t>
            </a:r>
          </a:p>
          <a:p>
            <a:pPr marL="0" lvl="1"/>
            <a:r>
              <a:rPr lang="ru-RU" sz="600" b="1" dirty="0" smtClean="0"/>
              <a:t>Содействие улучшению жилищных условий, повышению доступности жилья и улучшению качества предоставляемых населению жилищно-коммунальных услуг.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 rot="16200000">
            <a:off x="6120172" y="4761148"/>
            <a:ext cx="3384376" cy="432048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2.3.1</a:t>
            </a:r>
          </a:p>
          <a:p>
            <a:pPr marL="0" lvl="1"/>
            <a:r>
              <a:rPr lang="ru-RU" sz="800" b="1" dirty="0" smtClean="0"/>
              <a:t>Повышение эффективности финансово-бюджетной, налоговой и экономической политики в муниципальном образовании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 rot="16200000">
            <a:off x="6624228" y="4833156"/>
            <a:ext cx="3384376" cy="288032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  2.3.2</a:t>
            </a:r>
          </a:p>
          <a:p>
            <a:pPr marL="0" lvl="1"/>
            <a:r>
              <a:rPr lang="ru-RU" sz="800" b="1" dirty="0" smtClean="0"/>
              <a:t>Повышение эффективности кадровой политики.</a:t>
            </a:r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 rot="16200000">
            <a:off x="7092280" y="4797152"/>
            <a:ext cx="3384376" cy="360040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  2.3.3</a:t>
            </a:r>
          </a:p>
          <a:p>
            <a:pPr marL="0" lvl="1"/>
            <a:r>
              <a:rPr lang="ru-RU" sz="700" b="1" dirty="0" smtClean="0"/>
              <a:t>Обеспечение повышения уровня информационной открытости органов местного самоуправления.</a:t>
            </a:r>
          </a:p>
          <a:p>
            <a:endParaRPr lang="ru-RU" sz="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141" name="Прямая со стрелкой 140"/>
          <p:cNvCxnSpPr>
            <a:stCxn id="72" idx="2"/>
            <a:endCxn id="139" idx="3"/>
          </p:cNvCxnSpPr>
          <p:nvPr/>
        </p:nvCxnSpPr>
        <p:spPr>
          <a:xfrm>
            <a:off x="8271214" y="3068960"/>
            <a:ext cx="45202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endCxn id="72" idx="0"/>
          </p:cNvCxnSpPr>
          <p:nvPr/>
        </p:nvCxnSpPr>
        <p:spPr>
          <a:xfrm>
            <a:off x="7308304" y="2204864"/>
            <a:ext cx="962910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я со стрелкой 284"/>
          <p:cNvCxnSpPr>
            <a:endCxn id="54" idx="3"/>
          </p:cNvCxnSpPr>
          <p:nvPr/>
        </p:nvCxnSpPr>
        <p:spPr>
          <a:xfrm flipH="1">
            <a:off x="2591780" y="3068960"/>
            <a:ext cx="180020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я со стрелкой 286"/>
          <p:cNvCxnSpPr>
            <a:endCxn id="75" idx="3"/>
          </p:cNvCxnSpPr>
          <p:nvPr/>
        </p:nvCxnSpPr>
        <p:spPr>
          <a:xfrm flipH="1">
            <a:off x="3815916" y="3068960"/>
            <a:ext cx="684076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я со стрелкой 289"/>
          <p:cNvCxnSpPr>
            <a:endCxn id="14" idx="0"/>
          </p:cNvCxnSpPr>
          <p:nvPr/>
        </p:nvCxnSpPr>
        <p:spPr>
          <a:xfrm>
            <a:off x="3059832" y="2204864"/>
            <a:ext cx="180020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Прямая со стрелкой 298"/>
          <p:cNvCxnSpPr/>
          <p:nvPr/>
        </p:nvCxnSpPr>
        <p:spPr>
          <a:xfrm flipH="1">
            <a:off x="4932040" y="2204864"/>
            <a:ext cx="504056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Прямая со стрелкой 299"/>
          <p:cNvCxnSpPr/>
          <p:nvPr/>
        </p:nvCxnSpPr>
        <p:spPr>
          <a:xfrm>
            <a:off x="6444208" y="2204864"/>
            <a:ext cx="180020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Прямая со стрелкой 301"/>
          <p:cNvCxnSpPr/>
          <p:nvPr/>
        </p:nvCxnSpPr>
        <p:spPr>
          <a:xfrm flipH="1">
            <a:off x="4355976" y="3068960"/>
            <a:ext cx="360040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Прямая со стрелкой 302"/>
          <p:cNvCxnSpPr/>
          <p:nvPr/>
        </p:nvCxnSpPr>
        <p:spPr>
          <a:xfrm>
            <a:off x="5436096" y="3068960"/>
            <a:ext cx="180020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 стрелкой 305"/>
          <p:cNvCxnSpPr/>
          <p:nvPr/>
        </p:nvCxnSpPr>
        <p:spPr>
          <a:xfrm>
            <a:off x="5004048" y="3068960"/>
            <a:ext cx="0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Прямая со стрелкой 306"/>
          <p:cNvCxnSpPr/>
          <p:nvPr/>
        </p:nvCxnSpPr>
        <p:spPr>
          <a:xfrm flipH="1">
            <a:off x="6084168" y="3068960"/>
            <a:ext cx="144016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Прямая со стрелкой 308"/>
          <p:cNvCxnSpPr/>
          <p:nvPr/>
        </p:nvCxnSpPr>
        <p:spPr>
          <a:xfrm>
            <a:off x="6660232" y="3068960"/>
            <a:ext cx="0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Прямая со стрелкой 309"/>
          <p:cNvCxnSpPr/>
          <p:nvPr/>
        </p:nvCxnSpPr>
        <p:spPr>
          <a:xfrm>
            <a:off x="7092280" y="3068960"/>
            <a:ext cx="180020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Прямая со стрелкой 310"/>
          <p:cNvCxnSpPr/>
          <p:nvPr/>
        </p:nvCxnSpPr>
        <p:spPr>
          <a:xfrm>
            <a:off x="8604448" y="3068960"/>
            <a:ext cx="180020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Прямая со стрелкой 311"/>
          <p:cNvCxnSpPr/>
          <p:nvPr/>
        </p:nvCxnSpPr>
        <p:spPr>
          <a:xfrm flipH="1">
            <a:off x="7812360" y="3068960"/>
            <a:ext cx="144016" cy="21602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668344" y="69269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№19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4" y="1001229"/>
            <a:ext cx="5266047" cy="58610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Позиционирование Богучанского района в современных условиях и представление видения «район в 2030 году»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1" t="33922" r="7253" b="36862"/>
          <a:stretch/>
        </p:blipFill>
        <p:spPr>
          <a:xfrm>
            <a:off x="5913639" y="5085184"/>
            <a:ext cx="3004338" cy="1152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65295" r="57842" b="5489"/>
          <a:stretch/>
        </p:blipFill>
        <p:spPr>
          <a:xfrm>
            <a:off x="5940152" y="3717032"/>
            <a:ext cx="2952327" cy="1224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33726" r="57450" b="37058"/>
          <a:stretch/>
        </p:blipFill>
        <p:spPr>
          <a:xfrm>
            <a:off x="5939643" y="2420888"/>
            <a:ext cx="2952329" cy="11510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2353" r="57646" b="68431"/>
          <a:stretch/>
        </p:blipFill>
        <p:spPr>
          <a:xfrm>
            <a:off x="5940152" y="1052736"/>
            <a:ext cx="2880320" cy="133693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84168" y="2852936"/>
            <a:ext cx="266429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Население района:     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45373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человек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6176" y="544522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Количество населенных пунктов: 29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084168" y="1556792"/>
            <a:ext cx="266429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Площадь района:      54000 кв. км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43600" y="4221088"/>
            <a:ext cx="36004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Количество муниципальных образований: 19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5848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№2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4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Цели 1-го и 2-го уровня и задачи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692696"/>
            <a:ext cx="4896544" cy="1008112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1 </a:t>
            </a:r>
          </a:p>
          <a:p>
            <a:r>
              <a:rPr lang="ru-RU" sz="1600" b="1" dirty="0" smtClean="0"/>
              <a:t>Повышение доходов и обеспечение занятости населения через развитие экономики муниципального образования Богучанский район</a:t>
            </a:r>
            <a:endParaRPr lang="ru-RU" sz="1600" dirty="0" smtClean="0"/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132856"/>
            <a:ext cx="3024336" cy="1296144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1 .1</a:t>
            </a:r>
          </a:p>
          <a:p>
            <a:pPr marL="0" lvl="1"/>
            <a:r>
              <a:rPr lang="ru-RU" b="1" dirty="0" smtClean="0"/>
              <a:t>Обеспечение устойчивого развития экономики Богучанского района</a:t>
            </a:r>
            <a:endParaRPr lang="ru-RU" sz="1400" dirty="0" smtClean="0"/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9584" y="2119164"/>
            <a:ext cx="2988840" cy="1296144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1 .2</a:t>
            </a:r>
          </a:p>
          <a:p>
            <a:pPr marL="0" lvl="1"/>
            <a:r>
              <a:rPr lang="ru-RU" b="1" dirty="0" smtClean="0"/>
              <a:t>Стимулирование занятости населения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endCxn id="7" idx="0"/>
          </p:cNvCxnSpPr>
          <p:nvPr/>
        </p:nvCxnSpPr>
        <p:spPr>
          <a:xfrm flipH="1">
            <a:off x="2699792" y="1700808"/>
            <a:ext cx="504056" cy="43204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8" idx="0"/>
          </p:cNvCxnSpPr>
          <p:nvPr/>
        </p:nvCxnSpPr>
        <p:spPr>
          <a:xfrm>
            <a:off x="5940152" y="1714500"/>
            <a:ext cx="953852" cy="40466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1520" y="3933056"/>
            <a:ext cx="936104" cy="2736304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1.1.1</a:t>
            </a:r>
          </a:p>
          <a:p>
            <a:pPr marL="0" lvl="1"/>
            <a:r>
              <a:rPr lang="ru-RU" sz="1050" b="1" dirty="0" smtClean="0"/>
              <a:t>Повышение инвестиционной привлекательности территории МО. Содействие развитию профильных отраслей экономики</a:t>
            </a:r>
            <a:endParaRPr lang="ru-RU" sz="1100" b="1" dirty="0" smtClean="0"/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03648" y="3933056"/>
            <a:ext cx="1008112" cy="2736304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11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1 .1.2</a:t>
            </a:r>
          </a:p>
          <a:p>
            <a:pPr marL="0" lvl="1"/>
            <a:r>
              <a:rPr lang="ru-RU" sz="1050" b="1" dirty="0" smtClean="0"/>
              <a:t>Развитие системы подготовки и переподготовки высококвалифицированных специалистов, ориентированной на потребности экономики района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27784" y="3933056"/>
            <a:ext cx="1080120" cy="2736304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11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1 .1.3</a:t>
            </a:r>
          </a:p>
          <a:p>
            <a:pPr marL="0" lvl="1"/>
            <a:r>
              <a:rPr lang="ru-RU" sz="1050" b="1" dirty="0" smtClean="0"/>
              <a:t>Формирование зон активной градостроительной политики. Регулирование землепользования, планировки и застройки поселений. Улучшение архитектурного облика поселений</a:t>
            </a:r>
            <a:endParaRPr lang="ru-RU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23928" y="3933056"/>
            <a:ext cx="1008112" cy="2736304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1 .1.4</a:t>
            </a:r>
          </a:p>
          <a:p>
            <a:pPr marL="0" lvl="1"/>
            <a:r>
              <a:rPr lang="ru-RU" sz="1050" b="1" dirty="0" smtClean="0"/>
              <a:t>Развитие потребительского рынка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73906" y="3933056"/>
            <a:ext cx="1149469" cy="2736304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1 .2.1</a:t>
            </a:r>
          </a:p>
          <a:p>
            <a:pPr marL="0" lvl="1"/>
            <a:r>
              <a:rPr lang="ru-RU" sz="1050" b="1" dirty="0" smtClean="0"/>
              <a:t>Содействие развитию малого и среднего предпринимательства, поддержка сельскохозяйственного производства и создание новых рабочих мест</a:t>
            </a:r>
            <a:endParaRPr lang="ru-RU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32134" y="3916558"/>
            <a:ext cx="1080120" cy="2736304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1 .2.2</a:t>
            </a:r>
          </a:p>
          <a:p>
            <a:pPr marL="0" lvl="1"/>
            <a:r>
              <a:rPr lang="ru-RU" sz="1050" b="1" dirty="0" smtClean="0"/>
              <a:t>Участие в организации и финансировании проведения на территории муниципального образования общественных работ</a:t>
            </a:r>
            <a:endParaRPr lang="ru-RU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7450990" y="3412502"/>
            <a:ext cx="528945" cy="50405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28" idx="0"/>
          </p:cNvCxnSpPr>
          <p:nvPr/>
        </p:nvCxnSpPr>
        <p:spPr>
          <a:xfrm>
            <a:off x="6300192" y="3429000"/>
            <a:ext cx="48449" cy="50405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779912" y="3429000"/>
            <a:ext cx="744969" cy="50405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3275856" y="3429000"/>
            <a:ext cx="24889" cy="50405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2004601" y="3429000"/>
            <a:ext cx="335151" cy="50405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24" idx="0"/>
          </p:cNvCxnSpPr>
          <p:nvPr/>
        </p:nvCxnSpPr>
        <p:spPr>
          <a:xfrm flipH="1">
            <a:off x="719572" y="3429000"/>
            <a:ext cx="947220" cy="50405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100392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№20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715462" y="21544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Слайд №20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3"/>
            <a:ext cx="9144000" cy="685800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444208" y="2852936"/>
            <a:ext cx="2088232" cy="2448272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2 .3</a:t>
            </a:r>
          </a:p>
          <a:p>
            <a:pPr marL="0" lvl="1"/>
            <a:r>
              <a:rPr lang="ru-RU" b="1" dirty="0" smtClean="0"/>
              <a:t>Повышение качества управления муниципальным образованием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714356"/>
            <a:ext cx="192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Цели 1-го и 2-го уровня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214290"/>
            <a:ext cx="4536504" cy="1656184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2 </a:t>
            </a:r>
          </a:p>
          <a:p>
            <a:r>
              <a:rPr lang="ru-RU" sz="2000" b="1" dirty="0" smtClean="0"/>
              <a:t>Формирование благоприятной социальной среды, обеспечивающей комфортное проживание населения на территории Богучанского района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3762" y="2848118"/>
            <a:ext cx="1854743" cy="2587470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2 .1</a:t>
            </a:r>
          </a:p>
          <a:p>
            <a:r>
              <a:rPr lang="ru-RU" b="1" dirty="0" smtClean="0"/>
              <a:t>Формирование благоприятной социальной среды для жизни в районе</a:t>
            </a:r>
            <a:endParaRPr lang="ru-RU" sz="1400" dirty="0" smtClean="0"/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3584" y="2848118"/>
            <a:ext cx="2076832" cy="2592288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2 .2</a:t>
            </a:r>
          </a:p>
          <a:p>
            <a:pPr marL="0" lvl="1"/>
            <a:r>
              <a:rPr lang="ru-RU" b="1" dirty="0" smtClean="0"/>
              <a:t>Улучшение условий жизни населения посредством эффективного оказания муниципальных услуг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endCxn id="7" idx="0"/>
          </p:cNvCxnSpPr>
          <p:nvPr/>
        </p:nvCxnSpPr>
        <p:spPr>
          <a:xfrm flipH="1">
            <a:off x="1521134" y="1883424"/>
            <a:ext cx="1761163" cy="96469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52120" y="1870474"/>
            <a:ext cx="1944216" cy="982462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" idx="2"/>
            <a:endCxn id="8" idx="0"/>
          </p:cNvCxnSpPr>
          <p:nvPr/>
        </p:nvCxnSpPr>
        <p:spPr>
          <a:xfrm>
            <a:off x="4482798" y="1870474"/>
            <a:ext cx="89202" cy="97764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96336" y="18864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№21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7583" y="733521"/>
            <a:ext cx="192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Цели 2-го уровня и задачи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1632497"/>
            <a:ext cx="4032448" cy="1368152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2 .1</a:t>
            </a:r>
          </a:p>
          <a:p>
            <a:pPr algn="just"/>
            <a:r>
              <a:rPr lang="ru-RU" b="1" dirty="0" smtClean="0"/>
              <a:t>       Формирование благоприятной социальной среды для жизни в районе</a:t>
            </a:r>
            <a:endParaRPr lang="ru-RU" sz="1400" dirty="0" smtClean="0"/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933056"/>
            <a:ext cx="1908720" cy="2736304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2 .1.1</a:t>
            </a:r>
          </a:p>
          <a:p>
            <a:pPr marL="0" lvl="1"/>
            <a:r>
              <a:rPr lang="ru-RU" b="1" dirty="0" smtClean="0"/>
              <a:t>Содействие развитию инфраструктур-</a:t>
            </a:r>
            <a:r>
              <a:rPr lang="ru-RU" b="1" dirty="0" err="1" smtClean="0"/>
              <a:t>ных</a:t>
            </a:r>
            <a:r>
              <a:rPr lang="ru-RU" b="1" dirty="0" smtClean="0"/>
              <a:t> и обслуживающих отраслей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3933056"/>
            <a:ext cx="2052736" cy="2736304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2 .1.2</a:t>
            </a:r>
          </a:p>
          <a:p>
            <a:pPr marL="0" lvl="1"/>
            <a:r>
              <a:rPr lang="ru-RU" b="1" dirty="0" smtClean="0"/>
              <a:t>Реформирование и модернизация жилищно-коммунального хозяйства и повышение энергетической эффективности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3933056"/>
            <a:ext cx="2196752" cy="2736304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2.1.3</a:t>
            </a:r>
          </a:p>
          <a:p>
            <a:pPr marL="0" lvl="1"/>
            <a:r>
              <a:rPr lang="ru-RU" b="1" dirty="0" smtClean="0"/>
              <a:t>Обеспечение повышения безопасности жизнедеятельности населения и сохранение благоприятной экологической обстановки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3933056"/>
            <a:ext cx="1800200" cy="2736304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2.1.4</a:t>
            </a:r>
          </a:p>
          <a:p>
            <a:pPr marL="0" lvl="1"/>
            <a:r>
              <a:rPr lang="ru-RU" b="1" dirty="0" err="1" smtClean="0"/>
              <a:t>Благоустройст</a:t>
            </a:r>
            <a:r>
              <a:rPr lang="ru-RU" b="1" dirty="0" smtClean="0"/>
              <a:t>-во поселений района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>
            <a:endCxn id="12" idx="0"/>
          </p:cNvCxnSpPr>
          <p:nvPr/>
        </p:nvCxnSpPr>
        <p:spPr>
          <a:xfrm flipH="1">
            <a:off x="1205880" y="3000649"/>
            <a:ext cx="1782452" cy="932407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3" idx="0"/>
          </p:cNvCxnSpPr>
          <p:nvPr/>
        </p:nvCxnSpPr>
        <p:spPr>
          <a:xfrm flipH="1">
            <a:off x="3438128" y="3012350"/>
            <a:ext cx="180020" cy="92070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99992" y="3023616"/>
            <a:ext cx="1224136" cy="897957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508104" y="3023616"/>
            <a:ext cx="2124236" cy="886473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96336" y="18864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№22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762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214290"/>
            <a:ext cx="192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Цели 2-го уровня и задачи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1071546"/>
            <a:ext cx="4214842" cy="1368152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2 .2</a:t>
            </a:r>
          </a:p>
          <a:p>
            <a:r>
              <a:rPr lang="ru-RU" b="1" dirty="0" smtClean="0"/>
              <a:t>Улучшение условий жизни населения посредством эффективного оказания муниципальных услуг</a:t>
            </a:r>
            <a:endParaRPr lang="ru-RU" sz="1600" dirty="0" smtClean="0"/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786058"/>
            <a:ext cx="2357454" cy="3000396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2.2.1</a:t>
            </a:r>
          </a:p>
          <a:p>
            <a:pPr marL="0" lvl="1"/>
            <a:r>
              <a:rPr lang="ru-RU" b="1" dirty="0" smtClean="0"/>
              <a:t>Развитие отраслей социальной сферы муниципального образования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2786058"/>
            <a:ext cx="2428892" cy="3000396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  2.2.2</a:t>
            </a:r>
          </a:p>
          <a:p>
            <a:pPr marL="0" lvl="1"/>
            <a:r>
              <a:rPr lang="ru-RU" b="1" dirty="0" smtClean="0"/>
              <a:t>Улучшение состояния здоровья и уменьшение заболеваемости населения, улучшения показателей по демографии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endCxn id="12" idx="0"/>
          </p:cNvCxnSpPr>
          <p:nvPr/>
        </p:nvCxnSpPr>
        <p:spPr>
          <a:xfrm flipH="1">
            <a:off x="1750199" y="2420888"/>
            <a:ext cx="1309633" cy="36517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3" idx="0"/>
          </p:cNvCxnSpPr>
          <p:nvPr/>
        </p:nvCxnSpPr>
        <p:spPr>
          <a:xfrm flipH="1">
            <a:off x="4643438" y="2420888"/>
            <a:ext cx="570" cy="36517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357950" y="2786058"/>
            <a:ext cx="2428892" cy="3000396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  2.2.3</a:t>
            </a:r>
          </a:p>
          <a:p>
            <a:pPr marL="0" lvl="1"/>
            <a:r>
              <a:rPr lang="ru-RU" b="1" dirty="0" smtClean="0"/>
              <a:t>Содействие улучшению жилищных условий, повышению доступности жилья и улучшению качества предоставляемых населению жилищно-коммунальных услуг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26" name="Прямая со стрелкой 25"/>
          <p:cNvCxnSpPr>
            <a:endCxn id="22" idx="0"/>
          </p:cNvCxnSpPr>
          <p:nvPr/>
        </p:nvCxnSpPr>
        <p:spPr>
          <a:xfrm>
            <a:off x="5796136" y="2420890"/>
            <a:ext cx="1776260" cy="36516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68344" y="11663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№23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21429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Цели 2-го уровня и задачи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1071546"/>
            <a:ext cx="3802174" cy="1368152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2 .3</a:t>
            </a:r>
          </a:p>
          <a:p>
            <a:r>
              <a:rPr lang="ru-RU" b="1" dirty="0" smtClean="0"/>
              <a:t>Повышение качества управления муниципальным образованием.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786058"/>
            <a:ext cx="2357454" cy="3000396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2.3.1</a:t>
            </a:r>
          </a:p>
          <a:p>
            <a:pPr marL="0" lvl="1"/>
            <a:r>
              <a:rPr lang="ru-RU" b="1" dirty="0" smtClean="0"/>
              <a:t>Повышение эффективности финансово-бюджетной, налоговой и экономической политики в муниципальном образовании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2786058"/>
            <a:ext cx="2428892" cy="3000396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  2.3.2</a:t>
            </a:r>
          </a:p>
          <a:p>
            <a:pPr marL="0" lvl="1"/>
            <a:r>
              <a:rPr lang="ru-RU" b="1" dirty="0" smtClean="0"/>
              <a:t>Повышение эффективности кадровой политики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763689" y="2456414"/>
            <a:ext cx="1108762" cy="32964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3" idx="0"/>
          </p:cNvCxnSpPr>
          <p:nvPr/>
        </p:nvCxnSpPr>
        <p:spPr>
          <a:xfrm>
            <a:off x="4625105" y="2439700"/>
            <a:ext cx="18333" cy="34635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357950" y="2786058"/>
            <a:ext cx="2428892" cy="3000396"/>
          </a:xfrm>
          <a:prstGeom prst="rect">
            <a:avLst/>
          </a:prstGeom>
          <a:ln w="158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  2.3.3</a:t>
            </a:r>
          </a:p>
          <a:p>
            <a:pPr marL="0" lvl="1"/>
            <a:r>
              <a:rPr lang="ru-RU" b="1" dirty="0" smtClean="0"/>
              <a:t>Обеспечение повышения уровня информационной открытости органов местного самоуправления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26" name="Прямая со стрелкой 25"/>
          <p:cNvCxnSpPr>
            <a:endCxn id="22" idx="0"/>
          </p:cNvCxnSpPr>
          <p:nvPr/>
        </p:nvCxnSpPr>
        <p:spPr>
          <a:xfrm>
            <a:off x="5922352" y="2456414"/>
            <a:ext cx="1650044" cy="32964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75848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№23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817396" y="11110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Слайд №24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404251d147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28728" y="428604"/>
            <a:ext cx="6357982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Варианты долгосрочного развития муниципального образования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143116"/>
            <a:ext cx="2389944" cy="38061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сценарий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«Инерционный»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сценарий сохранения существующих тенденций развития и противодействия внешним угрозам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2143116"/>
            <a:ext cx="2520280" cy="38061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сценарий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«Оптимистический»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сценарий форсированного развития промышленного производства, малого и среднего бизнеса, внедрение новых производств;</a:t>
            </a: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4208" y="2204864"/>
            <a:ext cx="2485510" cy="37444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сценарий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«Стабилизационный»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социально ориентированный сценарий экономического развития при стабильной работе существующих промышленных предприятий.</a:t>
            </a: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>
          <a:xfrm flipH="1">
            <a:off x="1662516" y="1357298"/>
            <a:ext cx="2945203" cy="78581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7" idx="0"/>
          </p:cNvCxnSpPr>
          <p:nvPr/>
        </p:nvCxnSpPr>
        <p:spPr>
          <a:xfrm>
            <a:off x="4607719" y="1357298"/>
            <a:ext cx="3079244" cy="84756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6" idx="0"/>
          </p:cNvCxnSpPr>
          <p:nvPr/>
        </p:nvCxnSpPr>
        <p:spPr>
          <a:xfrm>
            <a:off x="4607719" y="1357298"/>
            <a:ext cx="72293" cy="78581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75848" y="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№25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«Точки роста», </a:t>
            </a:r>
            <a:br>
              <a:rPr lang="ru-RU" sz="1800" b="1" dirty="0"/>
            </a:br>
            <a:r>
              <a:rPr lang="ru-RU" sz="1800" b="1" dirty="0"/>
              <a:t>обеспечивающие дальнейшее развитие Богучанского района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(</a:t>
            </a:r>
            <a:r>
              <a:rPr lang="ru-RU" sz="1800" b="1" dirty="0"/>
              <a:t>в том числе значимые социальные проекты):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6238"/>
            <a:ext cx="8229600" cy="529513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на проектную мощность Богучанского алюминиевого завода.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на проектную мощность Богучанского ЛПК.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Богучанского газоперерабатывающего 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газохимического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комбинатов на базе открытых газовых месторождений.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Газификация 10 поселений района, которые включены в схему газоснабжения и газификации Красноярского края, попадающих в зону влияния газотранспортной инфраструктуры. 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инфраструктуры района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Приангарья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модернизации и строительства автомобильных дорог, развитие инфраструктуры правобережья р. Ангары (строительство и модернизация около 1,3 тыс. км автомобильных дорог, в том числе автомобильной дороги Мотыгино –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Кодинск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строительством мостовых переходов через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р.Иркинеева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Каменка);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узловой станции Богучаны –Ярки;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действие пассажирского терминала станции «Богучаны»;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нового транспортного коридора – Северо-Сибирской железной дороги по правому берегу р. Ангара до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Кежемского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Востоке и до г.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Лесосибирска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Западе.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Реконструкция центральной районной больницы в с. Богучаны;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детского сада на 190 мест в п. Таежный.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детского сада в п. Ангарский на 190 мест (190 млн. рублей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детских садов на 250 мест в п. Таежный;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общеобразовательной школы на 386 мест в п. Таежный;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поликлиники на 100 посещений в смену с дневным стационаром на 12 койко-мест (две смены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спортивного зала в п. Новохайский (50 млн. рублей);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реконструкция корпусов МБОУ ДОЛ «Березка» (35 млн. рублей).</a:t>
            </a: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400" dirty="0" smtClean="0"/>
              <a:t>Слайд </a:t>
            </a:r>
            <a:r>
              <a:rPr lang="ru-RU" sz="1400" dirty="0"/>
              <a:t>№ 26</a:t>
            </a:r>
          </a:p>
          <a:p>
            <a:pPr algn="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21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56207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развития Богучанского района на 2017 – 2030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(дополнительные «точки роста»)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lvl="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(приобретение) жилья для специалистов бюджетной сферы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полигона для размещения и утилизации твердых бытовых отходов в селе Богучаны и поселке Таёжный. Организация вывозки мусора краевым оператором.</a:t>
            </a:r>
          </a:p>
          <a:p>
            <a:pPr lvl="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очистных сооружений бытовых сточных вод в селе Богучаны.</a:t>
            </a:r>
          </a:p>
          <a:p>
            <a:pPr lvl="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средств на ремонт и асфальтирование муниципальных поселковых и межпоселковых автомобильных дорог. Полное асфальтирование дороги до краевого центра города Красноярска.</a:t>
            </a:r>
          </a:p>
          <a:p>
            <a:pPr lvl="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снижения очередности в детских садах построить: детский сад на 190 мест в селе Богучаны. </a:t>
            </a:r>
          </a:p>
          <a:p>
            <a:pPr lvl="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круглогодичных водопроводов в населенных пунктах района.</a:t>
            </a:r>
          </a:p>
          <a:p>
            <a:pPr lvl="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автобусного парка.</a:t>
            </a:r>
          </a:p>
          <a:p>
            <a:pPr lvl="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объектов социальной и коммунальной инфраструктуры, муниципального жилья в поселениях района.</a:t>
            </a:r>
          </a:p>
          <a:p>
            <a:pPr lvl="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физкультурно-оздоровительного комплекса в селе Богучаны и поселке Таежный.</a:t>
            </a:r>
          </a:p>
          <a:p>
            <a:pPr lvl="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бассейна в селе Богучаны.</a:t>
            </a:r>
          </a:p>
          <a:p>
            <a:pPr lvl="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общежития для филиала техникума, действующего в селе Богучаны.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4368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№2</a:t>
            </a:r>
            <a:r>
              <a:rPr lang="ru-RU" sz="14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исунок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349"/>
            <a:ext cx="9173277" cy="6858000"/>
          </a:xfrm>
          <a:prstGeom prst="rect">
            <a:avLst/>
          </a:prstGeom>
        </p:spPr>
      </p:pic>
      <p:pic>
        <p:nvPicPr>
          <p:cNvPr id="13314" name="Picture 1" descr="D:\goanimate\ppt\new_layout\arrow0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5551488"/>
            <a:ext cx="33067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315" name="Picture 2" descr="D:\goanimate\ppt\new_layout\arrow0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1488"/>
            <a:ext cx="33067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316" name="Rectangle 3"/>
          <p:cNvSpPr>
            <a:spLocks/>
          </p:cNvSpPr>
          <p:nvPr/>
        </p:nvSpPr>
        <p:spPr bwMode="auto">
          <a:xfrm>
            <a:off x="7019925" y="5732463"/>
            <a:ext cx="2243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just" eaLnBrk="1"/>
            <a:r>
              <a:rPr lang="ru-RU" altLang="ru-RU" sz="1600">
                <a:solidFill>
                  <a:srgbClr val="404040"/>
                </a:solidFill>
              </a:rPr>
              <a:t>тел : 8-39162-22391</a:t>
            </a:r>
          </a:p>
        </p:txBody>
      </p:sp>
      <p:pic>
        <p:nvPicPr>
          <p:cNvPr id="13317" name="Picture 4" descr="D:\goanimate\ppt\new_layout\webs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607050"/>
            <a:ext cx="5953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318" name="Picture 5" descr="D:\goanimate\ppt\new_layout\arrow0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5551488"/>
            <a:ext cx="33067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31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76263" y="2057400"/>
            <a:ext cx="8099425" cy="914400"/>
          </a:xfrm>
        </p:spPr>
        <p:txBody>
          <a:bodyPr/>
          <a:lstStyle/>
          <a:p>
            <a:pPr algn="l" eaLnBrk="1"/>
            <a:r>
              <a:rPr lang="ru-RU" altLang="ru-RU" sz="54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СПАСИБО ЗА ВНИМАНИЕ</a:t>
            </a:r>
          </a:p>
        </p:txBody>
      </p:sp>
      <p:sp>
        <p:nvSpPr>
          <p:cNvPr id="13320" name="Rectangle 7"/>
          <p:cNvSpPr>
            <a:spLocks/>
          </p:cNvSpPr>
          <p:nvPr/>
        </p:nvSpPr>
        <p:spPr bwMode="auto">
          <a:xfrm>
            <a:off x="2374999" y="4285208"/>
            <a:ext cx="4213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 sz="3000" b="1" dirty="0" smtClean="0">
                <a:solidFill>
                  <a:srgbClr val="002060"/>
                </a:solidFill>
              </a:rPr>
              <a:t>Глава</a:t>
            </a:r>
            <a:endParaRPr lang="ru-RU" altLang="ru-RU" sz="3000" b="1" dirty="0">
              <a:solidFill>
                <a:srgbClr val="002060"/>
              </a:solidFill>
            </a:endParaRPr>
          </a:p>
          <a:p>
            <a:pPr eaLnBrk="1"/>
            <a:r>
              <a:rPr lang="ru-RU" altLang="ru-RU" sz="3000" b="1" dirty="0">
                <a:solidFill>
                  <a:srgbClr val="002060"/>
                </a:solidFill>
              </a:rPr>
              <a:t>Богучанского района</a:t>
            </a:r>
          </a:p>
        </p:txBody>
      </p:sp>
      <p:sp>
        <p:nvSpPr>
          <p:cNvPr id="13321" name="Rectangle 8"/>
          <p:cNvSpPr>
            <a:spLocks/>
          </p:cNvSpPr>
          <p:nvPr/>
        </p:nvSpPr>
        <p:spPr bwMode="auto">
          <a:xfrm>
            <a:off x="2411413" y="3644900"/>
            <a:ext cx="395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just" eaLnBrk="1"/>
            <a:r>
              <a:rPr lang="ru-RU" altLang="ru-RU" sz="2000" b="1" dirty="0">
                <a:solidFill>
                  <a:schemeClr val="tx1"/>
                </a:solidFill>
              </a:rPr>
              <a:t>Бахтин </a:t>
            </a:r>
          </a:p>
          <a:p>
            <a:pPr algn="just" eaLnBrk="1"/>
            <a:r>
              <a:rPr lang="ru-RU" altLang="ru-RU" sz="2000" b="1" dirty="0">
                <a:solidFill>
                  <a:schemeClr val="tx1"/>
                </a:solidFill>
              </a:rPr>
              <a:t>Александр Вадимович</a:t>
            </a:r>
          </a:p>
        </p:txBody>
      </p:sp>
      <p:sp>
        <p:nvSpPr>
          <p:cNvPr id="13322" name="Rectangle 9"/>
          <p:cNvSpPr>
            <a:spLocks/>
          </p:cNvSpPr>
          <p:nvPr/>
        </p:nvSpPr>
        <p:spPr bwMode="auto">
          <a:xfrm>
            <a:off x="3765550" y="5732463"/>
            <a:ext cx="2482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 sz="1600">
                <a:solidFill>
                  <a:srgbClr val="404040"/>
                </a:solidFill>
              </a:rPr>
              <a:t>Email : </a:t>
            </a:r>
            <a:r>
              <a:rPr lang="en-US" altLang="ru-RU" sz="1600">
                <a:solidFill>
                  <a:srgbClr val="404040"/>
                </a:solidFill>
              </a:rPr>
              <a:t>admin-bog</a:t>
            </a:r>
            <a:r>
              <a:rPr lang="ru-RU" altLang="ru-RU" sz="1600">
                <a:solidFill>
                  <a:srgbClr val="404040"/>
                </a:solidFill>
              </a:rPr>
              <a:t>@</a:t>
            </a:r>
            <a:r>
              <a:rPr lang="en-US" altLang="ru-RU" sz="1600">
                <a:solidFill>
                  <a:srgbClr val="404040"/>
                </a:solidFill>
              </a:rPr>
              <a:t>mail</a:t>
            </a:r>
            <a:r>
              <a:rPr lang="ru-RU" altLang="ru-RU" sz="1600">
                <a:solidFill>
                  <a:srgbClr val="404040"/>
                </a:solidFill>
              </a:rPr>
              <a:t>.</a:t>
            </a:r>
            <a:r>
              <a:rPr lang="en-US" altLang="ru-RU" sz="1600">
                <a:solidFill>
                  <a:srgbClr val="404040"/>
                </a:solidFill>
              </a:rPr>
              <a:t>ru</a:t>
            </a:r>
            <a:endParaRPr lang="ru-RU" altLang="ru-RU" sz="1600">
              <a:solidFill>
                <a:srgbClr val="404040"/>
              </a:solidFill>
            </a:endParaRPr>
          </a:p>
        </p:txBody>
      </p:sp>
      <p:sp>
        <p:nvSpPr>
          <p:cNvPr id="13323" name="Rectangle 10"/>
          <p:cNvSpPr>
            <a:spLocks/>
          </p:cNvSpPr>
          <p:nvPr/>
        </p:nvSpPr>
        <p:spPr bwMode="auto">
          <a:xfrm>
            <a:off x="827088" y="5732463"/>
            <a:ext cx="2305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just" eaLnBrk="1"/>
            <a:r>
              <a:rPr lang="en-US" altLang="ru-RU" sz="1600">
                <a:solidFill>
                  <a:srgbClr val="404040"/>
                </a:solidFill>
              </a:rPr>
              <a:t>boguchansky-raion.ru</a:t>
            </a:r>
            <a:endParaRPr lang="ru-RU" altLang="ru-RU" sz="1600">
              <a:solidFill>
                <a:srgbClr val="404040"/>
              </a:solidFill>
            </a:endParaRPr>
          </a:p>
        </p:txBody>
      </p:sp>
      <p:pic>
        <p:nvPicPr>
          <p:cNvPr id="13324" name="Picture 12" descr="D:\goanimate\ppt\new_layout\te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5607050"/>
            <a:ext cx="5953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325" name="Picture 13" descr="D:\goanimate\ppt\new_layout\emai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5540375"/>
            <a:ext cx="59531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75848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№28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6744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88" y="201613"/>
            <a:ext cx="8520112" cy="3651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Candara" pitchFamily="34" charset="0"/>
              </a:rPr>
              <a:t>ПРИРОДНЫЕ  РЕСУРСЫ  НИЖНЕГО ПРИАНГАРЬЯ </a:t>
            </a:r>
            <a:br>
              <a:rPr lang="ru-RU" sz="2400" b="1" dirty="0" smtClean="0">
                <a:solidFill>
                  <a:srgbClr val="7030A0"/>
                </a:solidFill>
                <a:latin typeface="Candara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ndara" pitchFamily="34" charset="0"/>
              </a:rPr>
              <a:t>(от общих РФ)</a:t>
            </a:r>
            <a:endParaRPr lang="ru-RU" sz="24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grpSp>
        <p:nvGrpSpPr>
          <p:cNvPr id="3" name="Группа 46"/>
          <p:cNvGrpSpPr>
            <a:grpSpLocks/>
          </p:cNvGrpSpPr>
          <p:nvPr/>
        </p:nvGrpSpPr>
        <p:grpSpPr bwMode="auto">
          <a:xfrm>
            <a:off x="74613" y="887413"/>
            <a:ext cx="8956676" cy="5722464"/>
            <a:chOff x="74312" y="887155"/>
            <a:chExt cx="8956973" cy="5723102"/>
          </a:xfrm>
        </p:grpSpPr>
        <p:sp>
          <p:nvSpPr>
            <p:cNvPr id="8210" name="Прямоугольник 6"/>
            <p:cNvSpPr>
              <a:spLocks noChangeArrowheads="1"/>
            </p:cNvSpPr>
            <p:nvPr/>
          </p:nvSpPr>
          <p:spPr bwMode="auto">
            <a:xfrm>
              <a:off x="484237" y="6299361"/>
              <a:ext cx="8284464" cy="310896"/>
            </a:xfrm>
            <a:prstGeom prst="rect">
              <a:avLst/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ru-RU" b="1" dirty="0">
                  <a:latin typeface="Candara" pitchFamily="34" charset="0"/>
                </a:rPr>
                <a:t>ТЕРРИТОРИЯ</a:t>
              </a:r>
              <a:r>
                <a:rPr lang="ru-RU" b="1" dirty="0">
                  <a:solidFill>
                    <a:schemeClr val="bg1"/>
                  </a:solidFill>
                  <a:latin typeface="Candara" pitchFamily="34" charset="0"/>
                </a:rPr>
                <a:t> </a:t>
              </a:r>
              <a:r>
                <a:rPr lang="ru-RU" b="1" dirty="0">
                  <a:latin typeface="Candara" pitchFamily="34" charset="0"/>
                </a:rPr>
                <a:t>ПРОЕКТА ОБЛАДАЕТ УНИКАЛЬНЫМИ ПРИРОДНЫМИ РЕСУРСАМИ</a:t>
              </a:r>
            </a:p>
          </p:txBody>
        </p:sp>
        <p:sp>
          <p:nvSpPr>
            <p:cNvPr id="30" name="Rectangle 8"/>
            <p:cNvSpPr txBox="1">
              <a:spLocks noChangeArrowheads="1"/>
            </p:cNvSpPr>
            <p:nvPr/>
          </p:nvSpPr>
          <p:spPr bwMode="auto">
            <a:xfrm>
              <a:off x="6629317" y="1001468"/>
              <a:ext cx="2368629" cy="3653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80975" indent="-180975" algn="r" eaLnBrk="0" hangingPunct="0">
                <a:spcAft>
                  <a:spcPct val="40000"/>
                </a:spcAft>
                <a:defRPr/>
              </a:pPr>
              <a:r>
                <a:rPr lang="ru-RU" b="1" kern="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+mn-cs"/>
                </a:rPr>
                <a:t>   ПРИАНГАРЬЕ -</a:t>
              </a:r>
              <a:br>
                <a:rPr lang="ru-RU" b="1" kern="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+mn-cs"/>
                </a:rPr>
              </a:br>
              <a:r>
                <a:rPr lang="ru-RU" b="1" kern="0" dirty="0">
                  <a:solidFill>
                    <a:srgbClr val="C00000"/>
                  </a:solidFill>
                  <a:latin typeface="+mn-lt"/>
                  <a:cs typeface="+mn-cs"/>
                </a:rPr>
                <a:t>«ДО» </a:t>
              </a:r>
              <a:r>
                <a:rPr lang="ru-RU" b="1" kern="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+mn-cs"/>
                </a:rPr>
                <a:t>РЕАЛИЗАЦИИ</a:t>
              </a:r>
              <a:br>
                <a:rPr lang="ru-RU" b="1" kern="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+mn-cs"/>
                </a:rPr>
              </a:br>
              <a:r>
                <a:rPr lang="ru-RU" b="1" kern="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+mn-cs"/>
                </a:rPr>
                <a:t>ПРОЕКТА</a:t>
              </a:r>
              <a:r>
                <a:rPr lang="en-US" b="1" kern="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+mn-cs"/>
                </a:rPr>
                <a:t>:</a:t>
              </a:r>
              <a:endParaRPr lang="ru-RU" b="1" kern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marL="180975" indent="-180975" algn="r" eaLnBrk="0" hangingPunct="0">
                <a:spcAft>
                  <a:spcPct val="40000"/>
                </a:spcAft>
                <a:defRPr/>
              </a:pPr>
              <a:endParaRPr lang="ru-RU" sz="500" b="1" kern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marL="180975" indent="-180975" algn="r" eaLnBrk="0" hangingPunct="0">
                <a:spcAft>
                  <a:spcPct val="40000"/>
                </a:spcAft>
                <a:defRPr/>
              </a:pPr>
              <a:r>
                <a:rPr lang="ru-RU" kern="0" dirty="0">
                  <a:latin typeface="+mn-lt"/>
                  <a:cs typeface="+mn-cs"/>
                </a:rPr>
                <a:t>   Низкий уровень </a:t>
              </a:r>
              <a:br>
                <a:rPr lang="ru-RU" kern="0" dirty="0">
                  <a:latin typeface="+mn-lt"/>
                  <a:cs typeface="+mn-cs"/>
                </a:rPr>
              </a:br>
              <a:r>
                <a:rPr lang="ru-RU" kern="0" dirty="0">
                  <a:latin typeface="+mn-lt"/>
                  <a:cs typeface="+mn-cs"/>
                </a:rPr>
                <a:t>развития экономики</a:t>
              </a:r>
              <a:r>
                <a:rPr lang="en-US" kern="0" dirty="0">
                  <a:latin typeface="+mn-lt"/>
                  <a:cs typeface="+mn-cs"/>
                </a:rPr>
                <a:t>,</a:t>
              </a:r>
              <a:r>
                <a:rPr lang="ru-RU" kern="0" dirty="0">
                  <a:latin typeface="+mn-lt"/>
                  <a:cs typeface="+mn-cs"/>
                </a:rPr>
                <a:t> </a:t>
              </a:r>
              <a:br>
                <a:rPr lang="ru-RU" kern="0" dirty="0">
                  <a:latin typeface="+mn-lt"/>
                  <a:cs typeface="+mn-cs"/>
                </a:rPr>
              </a:br>
              <a:r>
                <a:rPr lang="ru-RU" kern="0" dirty="0">
                  <a:latin typeface="+mn-lt"/>
                  <a:cs typeface="+mn-cs"/>
                </a:rPr>
                <a:t>перерабатывающих </a:t>
              </a:r>
              <a:br>
                <a:rPr lang="ru-RU" kern="0" dirty="0">
                  <a:latin typeface="+mn-lt"/>
                  <a:cs typeface="+mn-cs"/>
                </a:rPr>
              </a:br>
              <a:r>
                <a:rPr lang="ru-RU" kern="0" dirty="0">
                  <a:latin typeface="+mn-lt"/>
                  <a:cs typeface="+mn-cs"/>
                </a:rPr>
                <a:t>отраслей</a:t>
              </a:r>
              <a:r>
                <a:rPr lang="en-US" kern="0" dirty="0">
                  <a:latin typeface="+mn-lt"/>
                  <a:cs typeface="+mn-cs"/>
                </a:rPr>
                <a:t>,</a:t>
              </a:r>
              <a:r>
                <a:rPr lang="ru-RU" kern="0" dirty="0">
                  <a:latin typeface="+mn-lt"/>
                  <a:cs typeface="+mn-cs"/>
                </a:rPr>
                <a:t> социальной</a:t>
              </a:r>
              <a:br>
                <a:rPr lang="ru-RU" kern="0" dirty="0">
                  <a:latin typeface="+mn-lt"/>
                  <a:cs typeface="+mn-cs"/>
                </a:rPr>
              </a:br>
              <a:r>
                <a:rPr lang="ru-RU" kern="0" dirty="0">
                  <a:latin typeface="+mn-lt"/>
                  <a:cs typeface="+mn-cs"/>
                </a:rPr>
                <a:t>инфраструктуры</a:t>
              </a:r>
              <a:endParaRPr lang="ru-RU" sz="500" kern="0" dirty="0">
                <a:latin typeface="+mn-lt"/>
                <a:cs typeface="+mn-cs"/>
              </a:endParaRPr>
            </a:p>
            <a:p>
              <a:pPr marL="180975" indent="-180975" algn="r" eaLnBrk="0" hangingPunct="0">
                <a:spcAft>
                  <a:spcPct val="40000"/>
                </a:spcAft>
                <a:defRPr/>
              </a:pPr>
              <a:r>
                <a:rPr lang="ru-RU" sz="500" kern="0" dirty="0">
                  <a:latin typeface="+mn-lt"/>
                  <a:cs typeface="+mn-cs"/>
                </a:rPr>
                <a:t/>
              </a:r>
              <a:br>
                <a:rPr lang="ru-RU" sz="500" kern="0" dirty="0">
                  <a:latin typeface="+mn-lt"/>
                  <a:cs typeface="+mn-cs"/>
                </a:rPr>
              </a:br>
              <a:r>
                <a:rPr lang="ru-RU" kern="0" dirty="0">
                  <a:latin typeface="+mn-lt"/>
                  <a:cs typeface="+mn-cs"/>
                </a:rPr>
                <a:t>Отток населения</a:t>
              </a:r>
              <a:endParaRPr lang="ru-RU" sz="500" kern="0" dirty="0">
                <a:latin typeface="+mn-lt"/>
                <a:cs typeface="+mn-cs"/>
              </a:endParaRPr>
            </a:p>
            <a:p>
              <a:pPr marL="180975" indent="-180975" algn="r" eaLnBrk="0" hangingPunct="0">
                <a:spcAft>
                  <a:spcPct val="40000"/>
                </a:spcAft>
                <a:defRPr/>
              </a:pPr>
              <a:endParaRPr lang="ru-RU" sz="500" kern="0" dirty="0">
                <a:latin typeface="+mn-lt"/>
                <a:cs typeface="+mn-cs"/>
              </a:endParaRPr>
            </a:p>
            <a:p>
              <a:pPr marL="180975" indent="-180975" algn="r" eaLnBrk="0" hangingPunct="0">
                <a:spcAft>
                  <a:spcPct val="40000"/>
                </a:spcAft>
                <a:defRPr/>
              </a:pPr>
              <a:r>
                <a:rPr lang="ru-RU" kern="0" dirty="0">
                  <a:latin typeface="+mn-lt"/>
                  <a:cs typeface="+mn-cs"/>
                </a:rPr>
                <a:t>   Дефицит </a:t>
              </a:r>
              <a:br>
                <a:rPr lang="ru-RU" kern="0" dirty="0">
                  <a:latin typeface="+mn-lt"/>
                  <a:cs typeface="+mn-cs"/>
                </a:rPr>
              </a:br>
              <a:r>
                <a:rPr lang="ru-RU" kern="0" dirty="0">
                  <a:latin typeface="+mn-lt"/>
                  <a:cs typeface="+mn-cs"/>
                </a:rPr>
                <a:t>инфраструктуры</a:t>
              </a:r>
              <a:r>
                <a:rPr lang="en-US" kern="0" dirty="0">
                  <a:latin typeface="+mn-lt"/>
                  <a:cs typeface="+mn-cs"/>
                </a:rPr>
                <a:t>,</a:t>
              </a:r>
              <a:r>
                <a:rPr lang="ru-RU" kern="0" dirty="0">
                  <a:latin typeface="+mn-lt"/>
                  <a:cs typeface="+mn-cs"/>
                </a:rPr>
                <a:t/>
              </a:r>
              <a:br>
                <a:rPr lang="ru-RU" kern="0" dirty="0">
                  <a:latin typeface="+mn-lt"/>
                  <a:cs typeface="+mn-cs"/>
                </a:rPr>
              </a:br>
              <a:r>
                <a:rPr lang="ru-RU" kern="0" dirty="0" err="1">
                  <a:latin typeface="+mn-lt"/>
                  <a:cs typeface="+mn-cs"/>
                </a:rPr>
                <a:t>энергодефицит</a:t>
              </a:r>
              <a:endParaRPr lang="ru-RU" kern="0" dirty="0">
                <a:latin typeface="+mn-lt"/>
                <a:cs typeface="+mn-cs"/>
              </a:endParaRPr>
            </a:p>
            <a:p>
              <a:pPr marL="180975" indent="-180975" algn="r" eaLnBrk="0" hangingPunct="0">
                <a:spcAft>
                  <a:spcPct val="40000"/>
                </a:spcAft>
                <a:defRPr/>
              </a:pPr>
              <a:r>
                <a:rPr lang="ru-RU" kern="0" dirty="0">
                  <a:latin typeface="+mn-lt"/>
                  <a:cs typeface="+mn-cs"/>
                </a:rPr>
                <a:t>  </a:t>
              </a:r>
              <a:r>
                <a:rPr lang="ru-RU" sz="500" kern="0" dirty="0">
                  <a:latin typeface="+mn-lt"/>
                  <a:cs typeface="+mn-cs"/>
                </a:rPr>
                <a:t>   </a:t>
              </a:r>
            </a:p>
            <a:p>
              <a:pPr marL="180975" indent="-180975" algn="r" eaLnBrk="0" hangingPunct="0">
                <a:spcAft>
                  <a:spcPct val="40000"/>
                </a:spcAft>
                <a:defRPr/>
              </a:pPr>
              <a:r>
                <a:rPr lang="ru-RU" sz="500" b="1" kern="0" dirty="0">
                  <a:latin typeface="+mn-lt"/>
                  <a:cs typeface="+mn-cs"/>
                </a:rPr>
                <a:t>         </a:t>
              </a:r>
              <a:endParaRPr lang="ru-RU" b="1" kern="0" dirty="0">
                <a:latin typeface="+mn-lt"/>
                <a:cs typeface="+mn-cs"/>
              </a:endParaRPr>
            </a:p>
          </p:txBody>
        </p:sp>
        <p:grpSp>
          <p:nvGrpSpPr>
            <p:cNvPr id="4" name="Группа 41"/>
            <p:cNvGrpSpPr>
              <a:grpSpLocks/>
            </p:cNvGrpSpPr>
            <p:nvPr/>
          </p:nvGrpSpPr>
          <p:grpSpPr bwMode="auto">
            <a:xfrm>
              <a:off x="155277" y="4636010"/>
              <a:ext cx="8876008" cy="1639724"/>
              <a:chOff x="270418" y="4941289"/>
              <a:chExt cx="8696846" cy="1236552"/>
            </a:xfrm>
          </p:grpSpPr>
          <p:grpSp>
            <p:nvGrpSpPr>
              <p:cNvPr id="5" name="Группа 39"/>
              <p:cNvGrpSpPr>
                <a:grpSpLocks/>
              </p:cNvGrpSpPr>
              <p:nvPr/>
            </p:nvGrpSpPr>
            <p:grpSpPr bwMode="auto">
              <a:xfrm>
                <a:off x="1404982" y="4941289"/>
                <a:ext cx="3421872" cy="1236552"/>
                <a:chOff x="1436296" y="4941289"/>
                <a:chExt cx="3322319" cy="1236552"/>
              </a:xfrm>
            </p:grpSpPr>
            <p:pic>
              <p:nvPicPr>
                <p:cNvPr id="8224" name="Picture 1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748523" y="5104654"/>
                  <a:ext cx="1010092" cy="7575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" name="Прямоугольник 30"/>
                <p:cNvSpPr/>
                <p:nvPr/>
              </p:nvSpPr>
              <p:spPr>
                <a:xfrm>
                  <a:off x="3645216" y="5801887"/>
                  <a:ext cx="901622" cy="369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indent="-342900" algn="r">
                    <a:spcBef>
                      <a:spcPct val="20000"/>
                    </a:spcBef>
                    <a:defRPr/>
                  </a:pPr>
                  <a:r>
                    <a:rPr lang="ru-RU" sz="1800" b="1" dirty="0">
                      <a:solidFill>
                        <a:schemeClr val="bg2">
                          <a:lumMod val="50000"/>
                        </a:schemeClr>
                      </a:solidFill>
                      <a:latin typeface="Candara" pitchFamily="34" charset="0"/>
                    </a:rPr>
                    <a:t>6%</a:t>
                  </a:r>
                  <a:r>
                    <a:rPr lang="en-US" sz="1800" b="1" dirty="0">
                      <a:solidFill>
                        <a:schemeClr val="bg2">
                          <a:lumMod val="50000"/>
                        </a:schemeClr>
                      </a:solidFill>
                      <a:latin typeface="Candara" pitchFamily="34" charset="0"/>
                    </a:rPr>
                    <a:t> </a:t>
                  </a:r>
                  <a:r>
                    <a:rPr lang="ru-RU" sz="1800" b="1" dirty="0">
                      <a:solidFill>
                        <a:schemeClr val="bg2">
                          <a:lumMod val="50000"/>
                        </a:schemeClr>
                      </a:solidFill>
                      <a:latin typeface="Candara" pitchFamily="34" charset="0"/>
                    </a:rPr>
                    <a:t>Газа</a:t>
                  </a:r>
                </a:p>
              </p:txBody>
            </p:sp>
            <p:pic>
              <p:nvPicPr>
                <p:cNvPr id="8226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583297" y="4941289"/>
                  <a:ext cx="1083632" cy="92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" name="Прямоугольник 32"/>
                <p:cNvSpPr/>
                <p:nvPr/>
              </p:nvSpPr>
              <p:spPr>
                <a:xfrm>
                  <a:off x="2518567" y="5807874"/>
                  <a:ext cx="1129670" cy="3699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indent="-342900" algn="r">
                    <a:spcBef>
                      <a:spcPct val="20000"/>
                    </a:spcBef>
                    <a:defRPr/>
                  </a:pPr>
                  <a:r>
                    <a:rPr lang="ru-RU" sz="1800" b="1" dirty="0">
                      <a:solidFill>
                        <a:schemeClr val="bg2">
                          <a:lumMod val="50000"/>
                        </a:schemeClr>
                      </a:solidFill>
                      <a:latin typeface="Candara" pitchFamily="34" charset="0"/>
                    </a:rPr>
                    <a:t>6%</a:t>
                  </a:r>
                  <a:r>
                    <a:rPr lang="en-US" sz="1800" b="1" dirty="0">
                      <a:solidFill>
                        <a:schemeClr val="bg2">
                          <a:lumMod val="50000"/>
                        </a:schemeClr>
                      </a:solidFill>
                      <a:latin typeface="Candara" pitchFamily="34" charset="0"/>
                    </a:rPr>
                    <a:t> </a:t>
                  </a:r>
                  <a:r>
                    <a:rPr lang="ru-RU" sz="1800" b="1" dirty="0">
                      <a:solidFill>
                        <a:schemeClr val="bg2">
                          <a:lumMod val="50000"/>
                        </a:schemeClr>
                      </a:solidFill>
                      <a:latin typeface="Candara" pitchFamily="34" charset="0"/>
                    </a:rPr>
                    <a:t>Нефти</a:t>
                  </a:r>
                </a:p>
              </p:txBody>
            </p:sp>
            <p:grpSp>
              <p:nvGrpSpPr>
                <p:cNvPr id="9" name="Группа 33"/>
                <p:cNvGrpSpPr>
                  <a:grpSpLocks/>
                </p:cNvGrpSpPr>
                <p:nvPr/>
              </p:nvGrpSpPr>
              <p:grpSpPr bwMode="auto">
                <a:xfrm>
                  <a:off x="1436296" y="5114352"/>
                  <a:ext cx="1110965" cy="1047885"/>
                  <a:chOff x="1436292" y="4741112"/>
                  <a:chExt cx="1194941" cy="1047885"/>
                </a:xfrm>
              </p:grpSpPr>
              <p:pic>
                <p:nvPicPr>
                  <p:cNvPr id="8232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541709" y="4741112"/>
                    <a:ext cx="1089524" cy="7390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6" name="Прямоугольник 35"/>
                  <p:cNvSpPr/>
                  <p:nvPr/>
                </p:nvSpPr>
                <p:spPr>
                  <a:xfrm>
                    <a:off x="1435668" y="5420266"/>
                    <a:ext cx="1130590" cy="36876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ndara" pitchFamily="34" charset="0"/>
                      </a:rPr>
                      <a:t>6</a:t>
                    </a:r>
                    <a:r>
                      <a:rPr lang="en-US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ndara" pitchFamily="34" charset="0"/>
                      </a:rPr>
                      <a:t>,</a:t>
                    </a:r>
                    <a:r>
                      <a: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ndara" pitchFamily="34" charset="0"/>
                      </a:rPr>
                      <a:t>4%</a:t>
                    </a:r>
                    <a:r>
                      <a:rPr lang="en-US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ndara" pitchFamily="34" charset="0"/>
                      </a:rPr>
                      <a:t> </a:t>
                    </a:r>
                    <a:r>
                      <a: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ndara" pitchFamily="34" charset="0"/>
                      </a:rPr>
                      <a:t>Леса</a:t>
                    </a:r>
                    <a:endParaRPr lang="ru-RU" sz="1800" dirty="0"/>
                  </a:p>
                </p:txBody>
              </p:sp>
            </p:grpSp>
          </p:grpSp>
          <p:sp>
            <p:nvSpPr>
              <p:cNvPr id="41" name="Прямоугольник 40"/>
              <p:cNvSpPr/>
              <p:nvPr/>
            </p:nvSpPr>
            <p:spPr bwMode="auto">
              <a:xfrm>
                <a:off x="270418" y="4954197"/>
                <a:ext cx="8696846" cy="1175751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1" name="Группа 45"/>
            <p:cNvGrpSpPr>
              <a:grpSpLocks/>
            </p:cNvGrpSpPr>
            <p:nvPr/>
          </p:nvGrpSpPr>
          <p:grpSpPr bwMode="auto">
            <a:xfrm>
              <a:off x="74312" y="887155"/>
              <a:ext cx="6683104" cy="3480319"/>
              <a:chOff x="74312" y="887155"/>
              <a:chExt cx="6683104" cy="3480319"/>
            </a:xfrm>
          </p:grpSpPr>
          <p:pic>
            <p:nvPicPr>
              <p:cNvPr id="8214" name="Рисунок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701" t="15176" r="2881" b="19041"/>
              <a:stretch>
                <a:fillRect/>
              </a:stretch>
            </p:blipFill>
            <p:spPr bwMode="auto">
              <a:xfrm rot="172832">
                <a:off x="74312" y="887155"/>
                <a:ext cx="6320370" cy="3480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215" name="Прямая соединительная линия 44"/>
              <p:cNvCxnSpPr>
                <a:cxnSpLocks noChangeShapeType="1"/>
              </p:cNvCxnSpPr>
              <p:nvPr/>
            </p:nvCxnSpPr>
            <p:spPr bwMode="auto">
              <a:xfrm flipV="1">
                <a:off x="3502152" y="1481328"/>
                <a:ext cx="2514600" cy="1920240"/>
              </a:xfrm>
              <a:prstGeom prst="line">
                <a:avLst/>
              </a:prstGeom>
              <a:noFill/>
              <a:ln w="19050" algn="ctr">
                <a:solidFill>
                  <a:srgbClr val="C00000"/>
                </a:solidFill>
                <a:round/>
                <a:headEnd/>
                <a:tailEnd/>
              </a:ln>
            </p:spPr>
          </p:cxnSp>
          <p:sp>
            <p:nvSpPr>
              <p:cNvPr id="8216" name="Овал 42"/>
              <p:cNvSpPr>
                <a:spLocks noChangeArrowheads="1"/>
              </p:cNvSpPr>
              <p:nvPr/>
            </p:nvSpPr>
            <p:spPr bwMode="auto">
              <a:xfrm>
                <a:off x="5833872" y="1014984"/>
                <a:ext cx="923544" cy="868680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</a:rPr>
                  <a:t>12 %</a:t>
                </a:r>
              </a:p>
              <a:p>
                <a:pPr algn="ctr"/>
                <a:r>
                  <a:rPr lang="ru-RU" sz="1400" b="1" dirty="0">
                    <a:solidFill>
                      <a:schemeClr val="bg1"/>
                    </a:solidFill>
                  </a:rPr>
                  <a:t>площади</a:t>
                </a:r>
              </a:p>
              <a:p>
                <a:pPr algn="ctr"/>
                <a:r>
                  <a:rPr lang="ru-RU" sz="1400" b="1" dirty="0">
                    <a:solidFill>
                      <a:schemeClr val="bg1"/>
                    </a:solidFill>
                  </a:rPr>
                  <a:t>края</a:t>
                </a:r>
              </a:p>
            </p:txBody>
          </p:sp>
        </p:grpSp>
      </p:grp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810483"/>
              </p:ext>
            </p:extLst>
          </p:nvPr>
        </p:nvGraphicFramePr>
        <p:xfrm>
          <a:off x="5364088" y="5085184"/>
          <a:ext cx="3538538" cy="1162050"/>
        </p:xfrm>
        <a:graphic>
          <a:graphicData uri="http://schemas.openxmlformats.org/drawingml/2006/table">
            <a:tbl>
              <a:tblPr/>
              <a:tblGrid>
                <a:gridCol w="1573213"/>
                <a:gridCol w="1965325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Численность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Приангарья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216 тыс. человек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Территория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260 тыс. кв. км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Плотность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0,83 чел./кв.км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956376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№3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 </a:t>
            </a: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эксплуатацию объектов схемы выдачи мощности Богучанская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ГЭС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4368" y="638132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№4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1518707"/>
            <a:ext cx="590465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prstClr val="black"/>
                </a:solidFill>
                <a:ea typeface="+mj-ea"/>
                <a:cs typeface="+mj-cs"/>
              </a:rPr>
              <a:t>Проектная мощность </a:t>
            </a:r>
            <a:r>
              <a:rPr lang="ru-RU" sz="1600" b="1" i="1" dirty="0" err="1" smtClean="0">
                <a:solidFill>
                  <a:prstClr val="black"/>
                </a:solidFill>
                <a:ea typeface="+mj-ea"/>
                <a:cs typeface="+mj-cs"/>
              </a:rPr>
              <a:t>Богучанской</a:t>
            </a:r>
            <a:r>
              <a:rPr lang="ru-RU" sz="1600" b="1" i="1" dirty="0" smtClean="0">
                <a:solidFill>
                  <a:prstClr val="black"/>
                </a:solidFill>
                <a:ea typeface="+mj-ea"/>
                <a:cs typeface="+mj-cs"/>
              </a:rPr>
              <a:t> ГЭС – 2997 мегаватт.</a:t>
            </a:r>
          </a:p>
          <a:p>
            <a:r>
              <a:rPr lang="ru-RU" sz="1600" b="1" i="1" dirty="0" smtClean="0">
                <a:solidFill>
                  <a:prstClr val="black"/>
                </a:solidFill>
                <a:ea typeface="+mj-ea"/>
                <a:cs typeface="+mj-cs"/>
              </a:rPr>
              <a:t>Схема выдачи мощности:</a:t>
            </a:r>
          </a:p>
          <a:p>
            <a:r>
              <a:rPr lang="ru-RU" sz="1600" b="1" i="1" dirty="0">
                <a:solidFill>
                  <a:prstClr val="black"/>
                </a:solidFill>
              </a:rPr>
              <a:t>Подстанция </a:t>
            </a:r>
            <a:r>
              <a:rPr lang="ru-RU" sz="1600" b="1" i="1" dirty="0" smtClean="0">
                <a:solidFill>
                  <a:prstClr val="black"/>
                </a:solidFill>
              </a:rPr>
              <a:t>220 </a:t>
            </a:r>
            <a:r>
              <a:rPr lang="ru-RU" sz="1600" b="1" i="1" dirty="0" err="1" smtClean="0">
                <a:solidFill>
                  <a:prstClr val="black"/>
                </a:solidFill>
              </a:rPr>
              <a:t>кВ</a:t>
            </a:r>
            <a:r>
              <a:rPr lang="ru-RU" sz="1600" b="1" i="1" dirty="0" smtClean="0">
                <a:solidFill>
                  <a:prstClr val="black"/>
                </a:solidFill>
              </a:rPr>
              <a:t> «</a:t>
            </a:r>
            <a:r>
              <a:rPr lang="ru-RU" sz="1600" b="1" i="1" dirty="0" err="1" smtClean="0">
                <a:solidFill>
                  <a:prstClr val="black"/>
                </a:solidFill>
              </a:rPr>
              <a:t>Приангарская</a:t>
            </a:r>
            <a:r>
              <a:rPr lang="ru-RU" sz="1600" b="1" i="1" dirty="0">
                <a:solidFill>
                  <a:prstClr val="black"/>
                </a:solidFill>
              </a:rPr>
              <a:t>»</a:t>
            </a:r>
            <a:br>
              <a:rPr lang="ru-RU" sz="1600" b="1" i="1" dirty="0">
                <a:solidFill>
                  <a:prstClr val="black"/>
                </a:solidFill>
              </a:rPr>
            </a:br>
            <a:r>
              <a:rPr lang="ru-RU" sz="1600" b="1" i="1" dirty="0">
                <a:solidFill>
                  <a:prstClr val="black"/>
                </a:solidFill>
              </a:rPr>
              <a:t>Две воздушные линии электропередач 220 </a:t>
            </a:r>
            <a:r>
              <a:rPr lang="ru-RU" sz="1600" b="1" i="1" dirty="0" err="1">
                <a:solidFill>
                  <a:prstClr val="black"/>
                </a:solidFill>
              </a:rPr>
              <a:t>кВ</a:t>
            </a:r>
            <a:r>
              <a:rPr lang="ru-RU" sz="1600" b="1" i="1" dirty="0">
                <a:solidFill>
                  <a:prstClr val="black"/>
                </a:solidFill>
              </a:rPr>
              <a:t> </a:t>
            </a:r>
            <a:r>
              <a:rPr lang="ru-RU" sz="1600" b="1" i="1" dirty="0" smtClean="0">
                <a:solidFill>
                  <a:prstClr val="black"/>
                </a:solidFill>
              </a:rPr>
              <a:t>Богучанская ГЭС - </a:t>
            </a:r>
            <a:r>
              <a:rPr lang="ru-RU" sz="1600" b="1" i="1" dirty="0">
                <a:solidFill>
                  <a:prstClr val="black"/>
                </a:solidFill>
              </a:rPr>
              <a:t>подстанции  «</a:t>
            </a:r>
            <a:r>
              <a:rPr lang="ru-RU" sz="1600" b="1" i="1" dirty="0" err="1">
                <a:solidFill>
                  <a:prstClr val="black"/>
                </a:solidFill>
              </a:rPr>
              <a:t>Приангарская</a:t>
            </a:r>
            <a:r>
              <a:rPr lang="ru-RU" sz="1600" b="1" i="1" dirty="0">
                <a:solidFill>
                  <a:prstClr val="black"/>
                </a:solidFill>
              </a:rPr>
              <a:t>» до подстанции «</a:t>
            </a:r>
            <a:r>
              <a:rPr lang="ru-RU" sz="1600" b="1" i="1" dirty="0" err="1">
                <a:solidFill>
                  <a:prstClr val="black"/>
                </a:solidFill>
              </a:rPr>
              <a:t>Раздолинск</a:t>
            </a:r>
            <a:r>
              <a:rPr lang="ru-RU" sz="1600" b="1" i="1" dirty="0">
                <a:solidFill>
                  <a:prstClr val="black"/>
                </a:solidFill>
              </a:rPr>
              <a:t>» (протяженность 204 км),</a:t>
            </a:r>
          </a:p>
          <a:p>
            <a:r>
              <a:rPr lang="ru-RU" sz="1600" b="1" i="1" dirty="0">
                <a:solidFill>
                  <a:prstClr val="black"/>
                </a:solidFill>
              </a:rPr>
              <a:t>Подстанция </a:t>
            </a:r>
            <a:r>
              <a:rPr lang="ru-RU" sz="1600" b="1" i="1" dirty="0" smtClean="0">
                <a:solidFill>
                  <a:prstClr val="black"/>
                </a:solidFill>
              </a:rPr>
              <a:t>220 </a:t>
            </a:r>
            <a:r>
              <a:rPr lang="ru-RU" sz="1600" b="1" i="1" dirty="0" err="1" smtClean="0">
                <a:solidFill>
                  <a:prstClr val="black"/>
                </a:solidFill>
              </a:rPr>
              <a:t>кВ</a:t>
            </a:r>
            <a:r>
              <a:rPr lang="ru-RU" sz="1600" b="1" i="1" dirty="0" smtClean="0">
                <a:solidFill>
                  <a:prstClr val="black"/>
                </a:solidFill>
              </a:rPr>
              <a:t> «</a:t>
            </a:r>
            <a:r>
              <a:rPr lang="ru-RU" sz="1600" b="1" i="1" dirty="0" err="1" smtClean="0">
                <a:solidFill>
                  <a:prstClr val="black"/>
                </a:solidFill>
              </a:rPr>
              <a:t>Раздолинск</a:t>
            </a:r>
            <a:r>
              <a:rPr lang="ru-RU" sz="1600" b="1" i="1" dirty="0" smtClean="0">
                <a:solidFill>
                  <a:prstClr val="black"/>
                </a:solidFill>
              </a:rPr>
              <a:t>»,</a:t>
            </a:r>
            <a:endParaRPr lang="ru-RU" sz="1600" b="1" i="1" dirty="0">
              <a:solidFill>
                <a:prstClr val="black"/>
              </a:solidFill>
            </a:endParaRPr>
          </a:p>
          <a:p>
            <a:r>
              <a:rPr lang="ru-RU" sz="1600" b="1" i="1" dirty="0">
                <a:solidFill>
                  <a:prstClr val="black"/>
                </a:solidFill>
              </a:rPr>
              <a:t>Две воздушные линии электропередач 220 </a:t>
            </a:r>
            <a:r>
              <a:rPr lang="ru-RU" sz="1600" b="1" i="1" dirty="0" err="1">
                <a:solidFill>
                  <a:prstClr val="black"/>
                </a:solidFill>
              </a:rPr>
              <a:t>кВ</a:t>
            </a:r>
            <a:r>
              <a:rPr lang="ru-RU" sz="1600" b="1" i="1" dirty="0">
                <a:solidFill>
                  <a:prstClr val="black"/>
                </a:solidFill>
              </a:rPr>
              <a:t> </a:t>
            </a:r>
            <a:r>
              <a:rPr lang="ru-RU" sz="1600" b="1" i="1" dirty="0" smtClean="0">
                <a:solidFill>
                  <a:prstClr val="black"/>
                </a:solidFill>
              </a:rPr>
              <a:t>от </a:t>
            </a:r>
            <a:r>
              <a:rPr lang="ru-RU" sz="1600" b="1" i="1" dirty="0" err="1" smtClean="0">
                <a:solidFill>
                  <a:prstClr val="black"/>
                </a:solidFill>
              </a:rPr>
              <a:t>Богучанской</a:t>
            </a:r>
            <a:r>
              <a:rPr lang="ru-RU" sz="1600" b="1" i="1" dirty="0" smtClean="0">
                <a:solidFill>
                  <a:prstClr val="black"/>
                </a:solidFill>
              </a:rPr>
              <a:t> ГЭС </a:t>
            </a:r>
            <a:r>
              <a:rPr lang="ru-RU" sz="1600" b="1" i="1" dirty="0">
                <a:solidFill>
                  <a:prstClr val="black"/>
                </a:solidFill>
              </a:rPr>
              <a:t>до  подстанции </a:t>
            </a:r>
            <a:r>
              <a:rPr lang="ru-RU" sz="1600" b="1" i="1" dirty="0" smtClean="0">
                <a:solidFill>
                  <a:prstClr val="black"/>
                </a:solidFill>
              </a:rPr>
              <a:t>«</a:t>
            </a:r>
            <a:r>
              <a:rPr lang="ru-RU" sz="1600" b="1" i="1" dirty="0" err="1" smtClean="0">
                <a:solidFill>
                  <a:prstClr val="black"/>
                </a:solidFill>
              </a:rPr>
              <a:t>Кодинская</a:t>
            </a:r>
            <a:r>
              <a:rPr lang="ru-RU" sz="1600" b="1" i="1" dirty="0" smtClean="0">
                <a:solidFill>
                  <a:prstClr val="black"/>
                </a:solidFill>
              </a:rPr>
              <a:t>» </a:t>
            </a:r>
            <a:r>
              <a:rPr lang="ru-RU" sz="1600" b="1" i="1" dirty="0">
                <a:solidFill>
                  <a:prstClr val="black"/>
                </a:solidFill>
              </a:rPr>
              <a:t>(протяженность 129 км</a:t>
            </a:r>
            <a:r>
              <a:rPr lang="ru-RU" sz="1600" b="1" i="1" dirty="0" smtClean="0">
                <a:solidFill>
                  <a:prstClr val="black"/>
                </a:solidFill>
              </a:rPr>
              <a:t>),</a:t>
            </a:r>
          </a:p>
          <a:p>
            <a:r>
              <a:rPr lang="ru-RU" sz="1600" b="1" i="1" dirty="0" smtClean="0">
                <a:solidFill>
                  <a:prstClr val="black"/>
                </a:solidFill>
              </a:rPr>
              <a:t>Реконструкция и расширение ПС 220кВ «</a:t>
            </a:r>
            <a:r>
              <a:rPr lang="ru-RU" sz="1600" b="1" i="1" dirty="0" err="1" smtClean="0">
                <a:solidFill>
                  <a:prstClr val="black"/>
                </a:solidFill>
              </a:rPr>
              <a:t>Кодинская</a:t>
            </a:r>
            <a:r>
              <a:rPr lang="ru-RU" sz="1600" b="1" i="1" dirty="0" smtClean="0">
                <a:solidFill>
                  <a:prstClr val="black"/>
                </a:solidFill>
              </a:rPr>
              <a:t>»</a:t>
            </a:r>
            <a:r>
              <a:rPr lang="ru-RU" sz="1600" i="1" dirty="0">
                <a:solidFill>
                  <a:prstClr val="black"/>
                </a:solidFill>
              </a:rPr>
              <a:t/>
            </a:r>
            <a:br>
              <a:rPr lang="ru-RU" sz="1600" i="1" dirty="0">
                <a:solidFill>
                  <a:prstClr val="black"/>
                </a:solidFill>
              </a:rPr>
            </a:br>
            <a:r>
              <a:rPr lang="ru-RU" sz="1600" b="1" i="1" dirty="0">
                <a:solidFill>
                  <a:prstClr val="black"/>
                </a:solidFill>
              </a:rPr>
              <a:t>Подстанция 500 </a:t>
            </a:r>
            <a:r>
              <a:rPr lang="ru-RU" sz="1600" b="1" i="1" dirty="0" err="1">
                <a:solidFill>
                  <a:prstClr val="black"/>
                </a:solidFill>
              </a:rPr>
              <a:t>кВ</a:t>
            </a:r>
            <a:r>
              <a:rPr lang="ru-RU" sz="1600" b="1" i="1" dirty="0">
                <a:solidFill>
                  <a:prstClr val="black"/>
                </a:solidFill>
              </a:rPr>
              <a:t> «Ангара», </a:t>
            </a:r>
          </a:p>
          <a:p>
            <a:r>
              <a:rPr lang="ru-RU" sz="1600" b="1" i="1" dirty="0" smtClean="0">
                <a:solidFill>
                  <a:prstClr val="black"/>
                </a:solidFill>
                <a:ea typeface="+mj-ea"/>
                <a:cs typeface="+mj-cs"/>
              </a:rPr>
              <a:t>Две </a:t>
            </a:r>
            <a:r>
              <a:rPr lang="ru-RU" sz="1600" b="1" i="1" dirty="0">
                <a:solidFill>
                  <a:prstClr val="black"/>
                </a:solidFill>
                <a:ea typeface="+mj-ea"/>
                <a:cs typeface="+mj-cs"/>
              </a:rPr>
              <a:t>воздушные </a:t>
            </a:r>
            <a:r>
              <a:rPr lang="ru-RU" sz="1600" b="1" i="1" dirty="0" smtClean="0">
                <a:solidFill>
                  <a:prstClr val="black"/>
                </a:solidFill>
                <a:ea typeface="+mj-ea"/>
                <a:cs typeface="+mj-cs"/>
              </a:rPr>
              <a:t>линии </a:t>
            </a:r>
            <a:r>
              <a:rPr lang="ru-RU" sz="1600" b="1" i="1" dirty="0">
                <a:solidFill>
                  <a:prstClr val="black"/>
                </a:solidFill>
                <a:ea typeface="+mj-ea"/>
                <a:cs typeface="+mj-cs"/>
              </a:rPr>
              <a:t>500 </a:t>
            </a:r>
            <a:r>
              <a:rPr lang="ru-RU" sz="1600" b="1" i="1" dirty="0" err="1">
                <a:solidFill>
                  <a:prstClr val="black"/>
                </a:solidFill>
                <a:ea typeface="+mj-ea"/>
                <a:cs typeface="+mj-cs"/>
              </a:rPr>
              <a:t>кВ</a:t>
            </a:r>
            <a:r>
              <a:rPr lang="ru-RU" sz="1600" b="1" i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1600" b="1" i="1" dirty="0" err="1">
                <a:solidFill>
                  <a:prstClr val="black"/>
                </a:solidFill>
                <a:ea typeface="+mj-ea"/>
                <a:cs typeface="+mj-cs"/>
              </a:rPr>
              <a:t>БоГЭС</a:t>
            </a:r>
            <a:r>
              <a:rPr lang="ru-RU" sz="1600" b="1" i="1" dirty="0">
                <a:solidFill>
                  <a:prstClr val="black"/>
                </a:solidFill>
                <a:ea typeface="+mj-ea"/>
                <a:cs typeface="+mj-cs"/>
              </a:rPr>
              <a:t> — подстанция «Ангара» </a:t>
            </a:r>
            <a:r>
              <a:rPr lang="ru-RU" sz="1600" b="1" i="1" dirty="0" smtClean="0">
                <a:solidFill>
                  <a:prstClr val="black"/>
                </a:solidFill>
                <a:ea typeface="+mj-ea"/>
                <a:cs typeface="+mj-cs"/>
              </a:rPr>
              <a:t>(протяженностью </a:t>
            </a:r>
            <a:r>
              <a:rPr lang="ru-RU" sz="1600" b="1" i="1" dirty="0" smtClean="0">
                <a:solidFill>
                  <a:prstClr val="black"/>
                </a:solidFill>
                <a:ea typeface="+mj-ea"/>
                <a:cs typeface="+mj-cs"/>
              </a:rPr>
              <a:t>по 152 км каждая), </a:t>
            </a:r>
            <a:r>
              <a:rPr lang="ru-RU" sz="1600" b="1" i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600" b="1" i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600" b="1" i="1" dirty="0">
                <a:solidFill>
                  <a:prstClr val="black"/>
                </a:solidFill>
              </a:rPr>
              <a:t>ВЛ 500 </a:t>
            </a:r>
            <a:r>
              <a:rPr lang="ru-RU" sz="1600" b="1" i="1" dirty="0" err="1">
                <a:solidFill>
                  <a:prstClr val="black"/>
                </a:solidFill>
              </a:rPr>
              <a:t>кВ</a:t>
            </a:r>
            <a:r>
              <a:rPr lang="ru-RU" sz="1600" b="1" i="1" dirty="0">
                <a:solidFill>
                  <a:prstClr val="black"/>
                </a:solidFill>
              </a:rPr>
              <a:t> ПС «Ангара» — ПС «Тайшет-2» (Озерная) (</a:t>
            </a:r>
            <a:r>
              <a:rPr lang="ru-RU" sz="1600" b="1" i="1" dirty="0" smtClean="0">
                <a:solidFill>
                  <a:prstClr val="black"/>
                </a:solidFill>
              </a:rPr>
              <a:t>265 </a:t>
            </a:r>
            <a:r>
              <a:rPr lang="ru-RU" sz="1600" b="1" i="1" dirty="0">
                <a:solidFill>
                  <a:prstClr val="black"/>
                </a:solidFill>
              </a:rPr>
              <a:t>км</a:t>
            </a:r>
            <a:r>
              <a:rPr lang="ru-RU" sz="1600" b="1" i="1" dirty="0" smtClean="0">
                <a:solidFill>
                  <a:prstClr val="black"/>
                </a:solidFill>
              </a:rPr>
              <a:t>), </a:t>
            </a:r>
          </a:p>
          <a:p>
            <a:r>
              <a:rPr lang="ru-RU" sz="1600" b="1" i="1" dirty="0" smtClean="0">
                <a:solidFill>
                  <a:prstClr val="black"/>
                </a:solidFill>
              </a:rPr>
              <a:t>Расширение ПС «Тайшет-2 (Озерная»),</a:t>
            </a:r>
          </a:p>
          <a:p>
            <a:r>
              <a:rPr lang="ru-RU" sz="1600" b="1" i="1" dirty="0" smtClean="0">
                <a:solidFill>
                  <a:prstClr val="black"/>
                </a:solidFill>
              </a:rPr>
              <a:t>ВЛ 500кВ </a:t>
            </a:r>
            <a:r>
              <a:rPr lang="ru-RU" sz="1600" b="1" i="1" dirty="0" err="1" smtClean="0">
                <a:solidFill>
                  <a:prstClr val="black"/>
                </a:solidFill>
              </a:rPr>
              <a:t>БоГЭС</a:t>
            </a:r>
            <a:r>
              <a:rPr lang="ru-RU" sz="1600" b="1" i="1" dirty="0" smtClean="0">
                <a:solidFill>
                  <a:prstClr val="black"/>
                </a:solidFill>
              </a:rPr>
              <a:t> – Озерная,</a:t>
            </a:r>
          </a:p>
          <a:p>
            <a:r>
              <a:rPr lang="ru-RU" sz="1600" b="1" i="1" dirty="0" smtClean="0">
                <a:solidFill>
                  <a:prstClr val="black"/>
                </a:solidFill>
                <a:ea typeface="+mj-ea"/>
                <a:cs typeface="+mj-cs"/>
              </a:rPr>
              <a:t>ВЛ </a:t>
            </a:r>
            <a:r>
              <a:rPr lang="ru-RU" sz="1600" b="1" i="1" dirty="0">
                <a:solidFill>
                  <a:prstClr val="black"/>
                </a:solidFill>
                <a:ea typeface="+mj-ea"/>
                <a:cs typeface="+mj-cs"/>
              </a:rPr>
              <a:t>500 </a:t>
            </a:r>
            <a:r>
              <a:rPr lang="ru-RU" sz="1600" b="1" i="1" dirty="0" err="1">
                <a:solidFill>
                  <a:prstClr val="black"/>
                </a:solidFill>
                <a:ea typeface="+mj-ea"/>
                <a:cs typeface="+mj-cs"/>
              </a:rPr>
              <a:t>кВ</a:t>
            </a:r>
            <a:r>
              <a:rPr lang="ru-RU" sz="1600" b="1" i="1" dirty="0">
                <a:solidFill>
                  <a:prstClr val="black"/>
                </a:solidFill>
                <a:ea typeface="+mj-ea"/>
                <a:cs typeface="+mj-cs"/>
              </a:rPr>
              <a:t> ПС «Ангара» — подстанция «Камала-1» (</a:t>
            </a:r>
            <a:r>
              <a:rPr lang="ru-RU" sz="1600" b="1" i="1" dirty="0" smtClean="0">
                <a:solidFill>
                  <a:prstClr val="black"/>
                </a:solidFill>
                <a:ea typeface="+mj-ea"/>
                <a:cs typeface="+mj-cs"/>
              </a:rPr>
              <a:t>351 </a:t>
            </a:r>
            <a:r>
              <a:rPr lang="ru-RU" sz="1600" b="1" i="1" dirty="0">
                <a:solidFill>
                  <a:prstClr val="black"/>
                </a:solidFill>
                <a:ea typeface="+mj-ea"/>
                <a:cs typeface="+mj-cs"/>
              </a:rPr>
              <a:t>км), </a:t>
            </a:r>
            <a:endParaRPr lang="ru-RU" sz="1600" b="1" i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sz="1600" b="1" i="1" dirty="0" smtClean="0">
                <a:solidFill>
                  <a:prstClr val="black"/>
                </a:solidFill>
                <a:ea typeface="+mj-ea"/>
                <a:cs typeface="+mj-cs"/>
              </a:rPr>
              <a:t>Расширение </a:t>
            </a:r>
            <a:r>
              <a:rPr lang="ru-RU" sz="1600" b="1" i="1" dirty="0">
                <a:solidFill>
                  <a:prstClr val="black"/>
                </a:solidFill>
                <a:ea typeface="+mj-ea"/>
                <a:cs typeface="+mj-cs"/>
              </a:rPr>
              <a:t>подстанции 500 </a:t>
            </a:r>
            <a:r>
              <a:rPr lang="ru-RU" sz="1600" b="1" i="1" dirty="0" err="1">
                <a:solidFill>
                  <a:prstClr val="black"/>
                </a:solidFill>
                <a:ea typeface="+mj-ea"/>
                <a:cs typeface="+mj-cs"/>
              </a:rPr>
              <a:t>кВ</a:t>
            </a:r>
            <a:r>
              <a:rPr lang="ru-RU" sz="1600" b="1" i="1" dirty="0">
                <a:solidFill>
                  <a:prstClr val="black"/>
                </a:solidFill>
                <a:ea typeface="+mj-ea"/>
                <a:cs typeface="+mj-cs"/>
              </a:rPr>
              <a:t> «Камала-1», </a:t>
            </a:r>
            <a:endParaRPr lang="ru-RU" sz="1600" b="1" i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sz="1600" b="1" i="1" dirty="0">
                <a:solidFill>
                  <a:prstClr val="black"/>
                </a:solidFill>
                <a:ea typeface="+mj-ea"/>
                <a:cs typeface="+mj-cs"/>
              </a:rPr>
              <a:t>О</a:t>
            </a:r>
            <a:r>
              <a:rPr lang="ru-RU" sz="1600" b="1" i="1" dirty="0" smtClean="0">
                <a:solidFill>
                  <a:prstClr val="black"/>
                </a:solidFill>
                <a:ea typeface="+mj-ea"/>
                <a:cs typeface="+mj-cs"/>
              </a:rPr>
              <a:t>ткрытый </a:t>
            </a:r>
            <a:r>
              <a:rPr lang="ru-RU" sz="1600" b="1" i="1" dirty="0">
                <a:solidFill>
                  <a:prstClr val="black"/>
                </a:solidFill>
                <a:ea typeface="+mj-ea"/>
                <a:cs typeface="+mj-cs"/>
              </a:rPr>
              <a:t>пункт перехода 500 </a:t>
            </a:r>
            <a:r>
              <a:rPr lang="ru-RU" sz="1600" b="1" i="1" dirty="0" err="1">
                <a:solidFill>
                  <a:prstClr val="black"/>
                </a:solidFill>
                <a:ea typeface="+mj-ea"/>
                <a:cs typeface="+mj-cs"/>
              </a:rPr>
              <a:t>кВ.</a:t>
            </a:r>
            <a: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600" b="1" dirty="0"/>
              <a:t>Стоимость проекта</a:t>
            </a:r>
            <a:r>
              <a:rPr lang="en-US" sz="1600" b="1" dirty="0"/>
              <a:t>:</a:t>
            </a:r>
            <a:r>
              <a:rPr lang="ru-RU" sz="1600" b="1" dirty="0"/>
              <a:t> 26,3 млрд. рублей</a:t>
            </a:r>
            <a:r>
              <a:rPr lang="ru-RU" sz="1300" dirty="0">
                <a:solidFill>
                  <a:prstClr val="black"/>
                </a:solidFill>
                <a:ea typeface="+mj-ea"/>
                <a:cs typeface="+mj-cs"/>
              </a:rPr>
              <a:t>.</a:t>
            </a:r>
            <a:r>
              <a:rPr lang="ru-RU" sz="12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2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7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Мо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9"/>
            <a:ext cx="4716016" cy="3924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6206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76056" y="4797152"/>
            <a:ext cx="4067944" cy="147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114300" algn="l"/>
                <a:tab pos="1028700" algn="l"/>
              </a:tabLst>
            </a:pPr>
            <a:r>
              <a:rPr lang="ru-RU" b="1" dirty="0"/>
              <a:t>Протяженность моста</a:t>
            </a:r>
            <a:r>
              <a:rPr lang="en-US" b="1" dirty="0"/>
              <a:t>:</a:t>
            </a:r>
            <a:r>
              <a:rPr lang="ru-RU" b="1" dirty="0"/>
              <a:t> </a:t>
            </a:r>
            <a:r>
              <a:rPr lang="ru-RU" b="1" dirty="0" smtClean="0"/>
              <a:t>1,608 </a:t>
            </a:r>
            <a:r>
              <a:rPr lang="ru-RU" b="1" dirty="0"/>
              <a:t>км.</a:t>
            </a:r>
          </a:p>
          <a:p>
            <a:pPr>
              <a:tabLst>
                <a:tab pos="114300" algn="l"/>
                <a:tab pos="1028700" algn="l"/>
              </a:tabLst>
            </a:pPr>
            <a:r>
              <a:rPr lang="ru-RU" b="1" dirty="0" smtClean="0"/>
              <a:t>Введен в эксплуатацию </a:t>
            </a:r>
          </a:p>
          <a:p>
            <a:pPr>
              <a:tabLst>
                <a:tab pos="114300" algn="l"/>
                <a:tab pos="1028700" algn="l"/>
              </a:tabLst>
            </a:pPr>
            <a:r>
              <a:rPr lang="ru-RU" b="1" dirty="0" smtClean="0"/>
              <a:t>10 </a:t>
            </a:r>
            <a:r>
              <a:rPr lang="ru-RU" b="1" dirty="0"/>
              <a:t>ноября 2011 года </a:t>
            </a:r>
            <a:endParaRPr lang="ru-RU" b="1" dirty="0" smtClean="0"/>
          </a:p>
          <a:p>
            <a:pPr lvl="0">
              <a:tabLst>
                <a:tab pos="114300" algn="l"/>
                <a:tab pos="1028700" algn="l"/>
              </a:tabLst>
            </a:pPr>
            <a:r>
              <a:rPr lang="ru-RU" b="1" dirty="0"/>
              <a:t>Стоимость проекта 5,3 млрд. рублей.</a:t>
            </a:r>
          </a:p>
          <a:p>
            <a:pPr>
              <a:tabLst>
                <a:tab pos="114300" algn="l"/>
                <a:tab pos="1028700" algn="l"/>
              </a:tabLst>
            </a:pPr>
            <a:endParaRPr lang="ru-RU" b="1" dirty="0"/>
          </a:p>
        </p:txBody>
      </p:sp>
      <p:pic>
        <p:nvPicPr>
          <p:cNvPr id="11" name="Picture 6" descr="Общий вид 1"/>
          <p:cNvPicPr>
            <a:picLocks noChangeAspect="1" noChangeArrowheads="1"/>
          </p:cNvPicPr>
          <p:nvPr/>
        </p:nvPicPr>
        <p:blipFill>
          <a:blip r:embed="rId4" cstate="print"/>
          <a:srcRect b="12746"/>
          <a:stretch>
            <a:fillRect/>
          </a:stretch>
        </p:blipFill>
        <p:spPr bwMode="auto">
          <a:xfrm>
            <a:off x="4716016" y="980728"/>
            <a:ext cx="4427984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Общий вид 2"/>
          <p:cNvPicPr>
            <a:picLocks noChangeAspect="1" noChangeArrowheads="1"/>
          </p:cNvPicPr>
          <p:nvPr/>
        </p:nvPicPr>
        <p:blipFill>
          <a:blip r:embed="rId5" cstate="print"/>
          <a:srcRect t="38617" b="14267"/>
          <a:stretch>
            <a:fillRect/>
          </a:stretch>
        </p:blipFill>
        <p:spPr bwMode="auto">
          <a:xfrm>
            <a:off x="0" y="5157192"/>
            <a:ext cx="47160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251520" y="332656"/>
            <a:ext cx="8283575" cy="3111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 dirty="0">
                <a:latin typeface="Candara" pitchFamily="34" charset="0"/>
              </a:rPr>
              <a:t>Строительство мостового перехода через реку </a:t>
            </a:r>
            <a:r>
              <a:rPr lang="ru-RU" b="1" dirty="0" smtClean="0">
                <a:latin typeface="Candara" pitchFamily="34" charset="0"/>
              </a:rPr>
              <a:t>Ангара</a:t>
            </a:r>
            <a:endParaRPr lang="ru-RU" b="1" dirty="0"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6376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777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8" descr="_ILN1124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376738" y="954088"/>
            <a:ext cx="460057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269875" y="4450513"/>
            <a:ext cx="4076700" cy="15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проекта: 3,1 млрд.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реконструкции и строительству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141 километра (90 км асфальтобетон, 51 км переходный тип покрытия)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круглогодичную транспортную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населенных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 и строек.</a:t>
            </a:r>
          </a:p>
          <a:p>
            <a:endParaRPr lang="ru-RU" sz="900" b="1" dirty="0">
              <a:solidFill>
                <a:srgbClr val="0033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674" y="206375"/>
            <a:ext cx="7310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200" b="1" kern="0" dirty="0">
                <a:solidFill>
                  <a:srgbClr val="0070C0"/>
                </a:solidFill>
                <a:latin typeface="Candara" pitchFamily="34" charset="0"/>
                <a:ea typeface="+mj-ea"/>
                <a:cs typeface="+mj-cs"/>
              </a:rPr>
              <a:t>АВТОДОРОГА  «КАНСК – АБАН – БОГУЧАНЫ – КОДИНСК</a:t>
            </a:r>
            <a:r>
              <a:rPr lang="ru-RU" sz="2200" b="1" kern="0" dirty="0" smtClean="0">
                <a:solidFill>
                  <a:srgbClr val="0070C0"/>
                </a:solidFill>
                <a:latin typeface="Candara" pitchFamily="34" charset="0"/>
                <a:ea typeface="+mj-ea"/>
                <a:cs typeface="+mj-cs"/>
              </a:rPr>
              <a:t>»</a:t>
            </a:r>
          </a:p>
          <a:p>
            <a:pPr algn="ctr">
              <a:defRPr/>
            </a:pP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бщая протяженность 480 километров</a:t>
            </a:r>
            <a:endParaRPr lang="ru-RU" sz="1400" b="1" kern="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860425" y="6308725"/>
            <a:ext cx="8283575" cy="3111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andara" pitchFamily="34" charset="0"/>
              </a:rPr>
              <a:t>15-20%</a:t>
            </a:r>
            <a:r>
              <a:rPr lang="en-US" b="1" dirty="0">
                <a:solidFill>
                  <a:srgbClr val="002060"/>
                </a:solidFill>
                <a:latin typeface="Candara" pitchFamily="34" charset="0"/>
              </a:rPr>
              <a:t>:</a:t>
            </a:r>
            <a:r>
              <a:rPr lang="ru-RU" b="1" dirty="0">
                <a:solidFill>
                  <a:srgbClr val="002060"/>
                </a:solidFill>
                <a:latin typeface="Candara" pitchFamily="34" charset="0"/>
              </a:rPr>
              <a:t>  СОКРАЩЕНИЕ ВРЕМЕНИ В ПУТИ  И  СНИЖЕНИЕ ИЗНОСА ТРАНСПОРТА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954089"/>
            <a:ext cx="3951039" cy="3496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01956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БОГУЧАНСКОГО</a:t>
            </a:r>
            <a:br>
              <a:rPr lang="ru-RU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АЛЮМИНИЕВОГО ЗАВОДА. </a:t>
            </a:r>
            <a:br>
              <a:rPr lang="ru-RU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пусковой комплекс</a:t>
            </a:r>
            <a:br>
              <a:rPr lang="ru-RU" sz="2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нвестиции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«РУСАЛ»  и ОАО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РусГидро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 2,6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миллиардов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долларов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24202"/>
            <a:ext cx="7020272" cy="5089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6376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№7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1744216"/>
            <a:ext cx="1800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 выходе на полную проектную мощность ожидается в год:</a:t>
            </a:r>
          </a:p>
          <a:p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-588 тыс. тонн алюминия;</a:t>
            </a:r>
          </a:p>
          <a:p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-численность работающих – </a:t>
            </a:r>
          </a:p>
          <a:p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3500 человек;</a:t>
            </a:r>
          </a:p>
          <a:p>
            <a:endParaRPr lang="ru-RU" sz="14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Ожидаемые поступления в местный бюджет :</a:t>
            </a:r>
            <a:endParaRPr lang="ru-RU" sz="14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180 млн. рублей, </a:t>
            </a:r>
          </a:p>
          <a:p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т. ч. НДФЛ </a:t>
            </a:r>
          </a:p>
          <a:p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82 млн. рублей</a:t>
            </a:r>
            <a:endParaRPr lang="ru-RU" sz="14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ткрытие лп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1272" y="1201041"/>
            <a:ext cx="6522640" cy="5373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201041"/>
            <a:ext cx="24500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проекта строительства:</a:t>
            </a:r>
          </a:p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«Богучаны. Лесопромышленный комплекс. Лесопильное производство» (ЗАО 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Краслесинвест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86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,7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млрд. рублей.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60648"/>
            <a:ext cx="84969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Богучанского ЛПК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сентября 2014 года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открытие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очереди лесоперерабатывающего комплекса ЗАО "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Краслесинвест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4368" y="655022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Слайд №8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3193784"/>
            <a:ext cx="2483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 выходе на полную проектную мощность ожидается в год:</a:t>
            </a:r>
          </a:p>
          <a:p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-мощность лесопильного комплекса по сырью – </a:t>
            </a:r>
          </a:p>
          <a:p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800 тыс. м3;</a:t>
            </a:r>
          </a:p>
          <a:p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-производство пиломатериалов – 400-440 тыс. м3;</a:t>
            </a:r>
          </a:p>
          <a:p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-численность работающих – </a:t>
            </a:r>
          </a:p>
          <a:p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1000 человек.</a:t>
            </a:r>
          </a:p>
          <a:p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Ожидаемые </a:t>
            </a: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поступления 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</a:t>
            </a: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местный 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бюджет:</a:t>
            </a:r>
            <a:endParaRPr lang="ru-RU" sz="1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35 </a:t>
            </a: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млн. рублей, </a:t>
            </a:r>
          </a:p>
          <a:p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т. ч. НДФЛ </a:t>
            </a:r>
          </a:p>
          <a:p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30 </a:t>
            </a: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млн. 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рублей.</a:t>
            </a:r>
            <a:endParaRPr lang="ru-RU" sz="1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ЖД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1263" t="30943" r="42497" b="4855"/>
          <a:stretch>
            <a:fillRect/>
          </a:stretch>
        </p:blipFill>
        <p:spPr bwMode="auto">
          <a:xfrm>
            <a:off x="280988" y="962818"/>
            <a:ext cx="6739284" cy="57785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6" name="Freeform 4"/>
          <p:cNvSpPr>
            <a:spLocks/>
          </p:cNvSpPr>
          <p:nvPr/>
        </p:nvSpPr>
        <p:spPr bwMode="auto">
          <a:xfrm>
            <a:off x="1903413" y="1855788"/>
            <a:ext cx="2381250" cy="3484562"/>
          </a:xfrm>
          <a:custGeom>
            <a:avLst/>
            <a:gdLst>
              <a:gd name="T0" fmla="*/ 2147483647 w 1500"/>
              <a:gd name="T1" fmla="*/ 0 h 2352"/>
              <a:gd name="T2" fmla="*/ 0 w 1500"/>
              <a:gd name="T3" fmla="*/ 2147483647 h 2352"/>
              <a:gd name="T4" fmla="*/ 2147483647 w 1500"/>
              <a:gd name="T5" fmla="*/ 2147483647 h 2352"/>
              <a:gd name="T6" fmla="*/ 2147483647 w 1500"/>
              <a:gd name="T7" fmla="*/ 2147483647 h 2352"/>
              <a:gd name="T8" fmla="*/ 2147483647 w 1500"/>
              <a:gd name="T9" fmla="*/ 2147483647 h 2352"/>
              <a:gd name="T10" fmla="*/ 2147483647 w 1500"/>
              <a:gd name="T11" fmla="*/ 2147483647 h 2352"/>
              <a:gd name="T12" fmla="*/ 2147483647 w 1500"/>
              <a:gd name="T13" fmla="*/ 2147483647 h 2352"/>
              <a:gd name="T14" fmla="*/ 2147483647 w 1500"/>
              <a:gd name="T15" fmla="*/ 2147483647 h 2352"/>
              <a:gd name="T16" fmla="*/ 2147483647 w 1500"/>
              <a:gd name="T17" fmla="*/ 2147483647 h 2352"/>
              <a:gd name="T18" fmla="*/ 2147483647 w 1500"/>
              <a:gd name="T19" fmla="*/ 2147483647 h 2352"/>
              <a:gd name="T20" fmla="*/ 2147483647 w 1500"/>
              <a:gd name="T21" fmla="*/ 2147483647 h 2352"/>
              <a:gd name="T22" fmla="*/ 2147483647 w 1500"/>
              <a:gd name="T23" fmla="*/ 2147483647 h 2352"/>
              <a:gd name="T24" fmla="*/ 2147483647 w 1500"/>
              <a:gd name="T25" fmla="*/ 2147483647 h 2352"/>
              <a:gd name="T26" fmla="*/ 2147483647 w 1500"/>
              <a:gd name="T27" fmla="*/ 2147483647 h 2352"/>
              <a:gd name="T28" fmla="*/ 2147483647 w 1500"/>
              <a:gd name="T29" fmla="*/ 2147483647 h 2352"/>
              <a:gd name="T30" fmla="*/ 2147483647 w 1500"/>
              <a:gd name="T31" fmla="*/ 2147483647 h 2352"/>
              <a:gd name="T32" fmla="*/ 2147483647 w 1500"/>
              <a:gd name="T33" fmla="*/ 2147483647 h 2352"/>
              <a:gd name="T34" fmla="*/ 2147483647 w 1500"/>
              <a:gd name="T35" fmla="*/ 2147483647 h 2352"/>
              <a:gd name="T36" fmla="*/ 2147483647 w 1500"/>
              <a:gd name="T37" fmla="*/ 2147483647 h 2352"/>
              <a:gd name="T38" fmla="*/ 2147483647 w 1500"/>
              <a:gd name="T39" fmla="*/ 2147483647 h 2352"/>
              <a:gd name="T40" fmla="*/ 2147483647 w 1500"/>
              <a:gd name="T41" fmla="*/ 2147483647 h 2352"/>
              <a:gd name="T42" fmla="*/ 2147483647 w 1500"/>
              <a:gd name="T43" fmla="*/ 2147483647 h 2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00"/>
              <a:gd name="T67" fmla="*/ 0 h 2352"/>
              <a:gd name="T68" fmla="*/ 1500 w 1500"/>
              <a:gd name="T69" fmla="*/ 2352 h 2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00" h="2352">
                <a:moveTo>
                  <a:pt x="304" y="0"/>
                </a:moveTo>
                <a:lnTo>
                  <a:pt x="0" y="128"/>
                </a:lnTo>
                <a:lnTo>
                  <a:pt x="160" y="144"/>
                </a:lnTo>
                <a:lnTo>
                  <a:pt x="433" y="240"/>
                </a:lnTo>
                <a:lnTo>
                  <a:pt x="372" y="340"/>
                </a:lnTo>
                <a:lnTo>
                  <a:pt x="387" y="512"/>
                </a:lnTo>
                <a:lnTo>
                  <a:pt x="478" y="602"/>
                </a:lnTo>
                <a:lnTo>
                  <a:pt x="484" y="648"/>
                </a:lnTo>
                <a:lnTo>
                  <a:pt x="604" y="740"/>
                </a:lnTo>
                <a:lnTo>
                  <a:pt x="659" y="920"/>
                </a:lnTo>
                <a:lnTo>
                  <a:pt x="892" y="1080"/>
                </a:lnTo>
                <a:lnTo>
                  <a:pt x="952" y="1156"/>
                </a:lnTo>
                <a:lnTo>
                  <a:pt x="1024" y="1192"/>
                </a:lnTo>
                <a:lnTo>
                  <a:pt x="1080" y="1448"/>
                </a:lnTo>
                <a:lnTo>
                  <a:pt x="1132" y="1496"/>
                </a:lnTo>
                <a:lnTo>
                  <a:pt x="1124" y="1560"/>
                </a:lnTo>
                <a:lnTo>
                  <a:pt x="1196" y="1636"/>
                </a:lnTo>
                <a:lnTo>
                  <a:pt x="1340" y="1688"/>
                </a:lnTo>
                <a:lnTo>
                  <a:pt x="1420" y="1804"/>
                </a:lnTo>
                <a:lnTo>
                  <a:pt x="1408" y="1868"/>
                </a:lnTo>
                <a:lnTo>
                  <a:pt x="1376" y="2260"/>
                </a:lnTo>
                <a:lnTo>
                  <a:pt x="1500" y="2352"/>
                </a:lnTo>
              </a:path>
            </a:pathLst>
          </a:custGeom>
          <a:noFill/>
          <a:ln w="349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7020272" y="1461239"/>
            <a:ext cx="2123729" cy="43990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5895" tIns="44665" rIns="85895" bIns="44665" anchor="ctr">
            <a:spAutoFit/>
          </a:bodyPr>
          <a:lstStyle/>
          <a:p>
            <a:pPr defTabSz="873125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длина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53,5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73125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пусковой комплекс</a:t>
            </a:r>
            <a:b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Карабула -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Богучаны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73125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43,8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73125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пусковой комплекс </a:t>
            </a:r>
          </a:p>
          <a:p>
            <a:pPr defTabSz="873125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Богучаны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 моста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9,7 км </a:t>
            </a:r>
          </a:p>
          <a:p>
            <a:pPr defTabSz="873125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73125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проекта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6,5 млрд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73125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73125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грузопоток ветки составит 2,1 млн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тонн </a:t>
            </a:r>
          </a:p>
          <a:p>
            <a:pPr defTabSz="873125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73125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160338"/>
            <a:ext cx="8520112" cy="4524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ndara" pitchFamily="34" charset="0"/>
              </a:rPr>
              <a:t>СТРОИТЕЛЬСТВО  ЖЕЛЕЗНОДОРОЖНОЙ  ЛИНИИ  КАРАБУЛА - ЯРКИ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5848" y="655022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№9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2459</Words>
  <Application>Microsoft Office PowerPoint</Application>
  <PresentationFormat>Экран (4:3)</PresentationFormat>
  <Paragraphs>594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Candara</vt:lpstr>
      <vt:lpstr>Tahoma</vt:lpstr>
      <vt:lpstr>Times New Roman</vt:lpstr>
      <vt:lpstr>Тема Office</vt:lpstr>
      <vt:lpstr>СТРАТЕГИЯ СОЦИАЛЬНО-ЭКОНОМИЧЕСКОГО РАЗВИТИЯ МУНИЦИПАЛЬНОГО ОБРАЗОВАНИЯ БОГУЧАНСКИЙ РАЙОН ДО 2030 ГОДА</vt:lpstr>
      <vt:lpstr>Позиционирование Богучанского района в современных условиях и представление видения «район в 2030 году»</vt:lpstr>
      <vt:lpstr>ПРИРОДНЫЕ  РЕСУРСЫ  НИЖНЕГО ПРИАНГАРЬЯ  (от общих РФ)</vt:lpstr>
      <vt:lpstr>Ввод в эксплуатацию объектов схемы выдачи мощности Богучанская ГЭС  </vt:lpstr>
      <vt:lpstr>Презентация PowerPoint</vt:lpstr>
      <vt:lpstr>Презентация PowerPoint</vt:lpstr>
      <vt:lpstr>СТРОИТЕЛЬСТВО БОГУЧАНСКОГО  АЛЮМИНИЕВОГО ЗАВОДА.  Первый пусковой комплекс Инвестиции ОАО «РУСАЛ»  и ОАО «РусГидро» –  2,6 миллиардов долларов </vt:lpstr>
      <vt:lpstr>Презентация PowerPoint</vt:lpstr>
      <vt:lpstr>СТРОИТЕЛЬСТВО  ЖЕЛЕЗНОДОРОЖНОЙ  ЛИНИИ  КАРАБУЛА - ЯРКИ</vt:lpstr>
      <vt:lpstr>Магистральный нефтепровод Куюмба-Тайшет</vt:lpstr>
      <vt:lpstr>Анализ сильных и слабых сторон Богучанского района, внешних возможностей и угроз в таблице SWOT-анализа </vt:lpstr>
      <vt:lpstr>Презентация PowerPoint</vt:lpstr>
      <vt:lpstr>Презентация PowerPoint</vt:lpstr>
      <vt:lpstr>Миссия: Богучанский район – транспортный узел и центр промышленной переработки природных ресурсов Нижнего Приангарья.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«Точки роста»,  обеспечивающие дальнейшее развитие Богучанского района  (в том числе значимые социальные проекты): </vt:lpstr>
      <vt:lpstr>Основные мероприятия развития Богучанского района на 2017 – 2030 годы (дополнительные «точки роста») </vt:lpstr>
      <vt:lpstr>СПАСИБО ЗА ВНИМАНИЕ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ВЫБОРЫ ДЕПУТАТОВ ГОСУДАРСТВЕННОЙ ДУМЫ ФЕДЕРАЛЬНОГО СОБРАНИЯ РФ И ЗАКОНОДАТЕЛЬНОГО СОБРАНИЯ КРАСНОЯРСКОГО КРАЯ. 2016 г.</dc:title>
  <dc:creator>*</dc:creator>
  <cp:lastModifiedBy>User</cp:lastModifiedBy>
  <cp:revision>301</cp:revision>
  <cp:lastPrinted>2016-11-14T13:56:18Z</cp:lastPrinted>
  <dcterms:created xsi:type="dcterms:W3CDTF">2016-07-20T02:40:49Z</dcterms:created>
  <dcterms:modified xsi:type="dcterms:W3CDTF">2016-11-14T13:57:04Z</dcterms:modified>
</cp:coreProperties>
</file>