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2"/>
  </p:notesMasterIdLst>
  <p:sldIdLst>
    <p:sldId id="256" r:id="rId2"/>
    <p:sldId id="270" r:id="rId3"/>
    <p:sldId id="278" r:id="rId4"/>
    <p:sldId id="276" r:id="rId5"/>
    <p:sldId id="257" r:id="rId6"/>
    <p:sldId id="258" r:id="rId7"/>
    <p:sldId id="260" r:id="rId8"/>
    <p:sldId id="261" r:id="rId9"/>
    <p:sldId id="269" r:id="rId10"/>
    <p:sldId id="262" r:id="rId11"/>
    <p:sldId id="268" r:id="rId12"/>
    <p:sldId id="264" r:id="rId13"/>
    <p:sldId id="265" r:id="rId14"/>
    <p:sldId id="266" r:id="rId15"/>
    <p:sldId id="273" r:id="rId16"/>
    <p:sldId id="263" r:id="rId17"/>
    <p:sldId id="275" r:id="rId18"/>
    <p:sldId id="274" r:id="rId19"/>
    <p:sldId id="267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  <a:srgbClr val="004821"/>
    <a:srgbClr val="CC9B00"/>
    <a:srgbClr val="00642D"/>
    <a:srgbClr val="817E10"/>
    <a:srgbClr val="8A69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81" autoAdjust="0"/>
    <p:restoredTop sz="90870" autoAdjust="0"/>
  </p:normalViewPr>
  <p:slideViewPr>
    <p:cSldViewPr>
      <p:cViewPr varScale="1">
        <p:scale>
          <a:sx n="105" d="100"/>
          <a:sy n="105" d="100"/>
        </p:scale>
        <p:origin x="-17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 i="1">
                <a:solidFill>
                  <a:schemeClr val="accent6">
                    <a:lumMod val="75000"/>
                  </a:schemeClr>
                </a:solidFill>
              </a:defRPr>
            </a:pPr>
            <a:r>
              <a:rPr lang="ru-RU" sz="1800" i="1" dirty="0" smtClean="0">
                <a:solidFill>
                  <a:schemeClr val="tx1"/>
                </a:solidFill>
              </a:rPr>
              <a:t>ДОХОДЫ</a:t>
            </a:r>
            <a:r>
              <a:rPr lang="ru-RU" sz="1800" i="1" baseline="0" dirty="0" smtClean="0">
                <a:solidFill>
                  <a:schemeClr val="tx1"/>
                </a:solidFill>
              </a:rPr>
              <a:t> И РАСХОДЫ РАЙОННОГО БЮДЖЕТА </a:t>
            </a:r>
          </a:p>
          <a:p>
            <a:pPr>
              <a:defRPr sz="1800" i="1">
                <a:solidFill>
                  <a:schemeClr val="accent6">
                    <a:lumMod val="75000"/>
                  </a:schemeClr>
                </a:solidFill>
              </a:defRPr>
            </a:pPr>
            <a:r>
              <a:rPr lang="ru-RU" sz="1800" i="1" baseline="0" dirty="0" smtClean="0">
                <a:solidFill>
                  <a:schemeClr val="accent6">
                    <a:lumMod val="75000"/>
                  </a:schemeClr>
                </a:solidFill>
              </a:rPr>
              <a:t>                        </a:t>
            </a:r>
            <a:endParaRPr lang="ru-RU" sz="1800" i="1" dirty="0">
              <a:solidFill>
                <a:schemeClr val="accent6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22648148148148436"/>
          <c:y val="0"/>
        </c:manualLayout>
      </c:layout>
    </c:title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-3.0535214348206496E-2"/>
                  <c:y val="-1.1721086241728358E-2"/>
                </c:manualLayout>
              </c:layout>
              <c:showVal val="1"/>
            </c:dLbl>
            <c:dLbl>
              <c:idx val="1"/>
              <c:layout>
                <c:manualLayout>
                  <c:x val="-1.2500000000000087E-2"/>
                  <c:y val="-6.5630090207784205E-3"/>
                </c:manualLayout>
              </c:layout>
              <c:showVal val="1"/>
            </c:dLbl>
            <c:dLbl>
              <c:idx val="2"/>
              <c:layout>
                <c:manualLayout>
                  <c:x val="-2.2857272828658189E-2"/>
                  <c:y val="-4.7668377095991636E-3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2446254.67</c:v>
                </c:pt>
                <c:pt idx="1">
                  <c:v>2338789.3899999997</c:v>
                </c:pt>
                <c:pt idx="2">
                  <c:v>2343336.7999999998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5.5110333238579924E-2"/>
                  <c:y val="-2.8966728929156742E-2"/>
                </c:manualLayout>
              </c:layout>
              <c:showVal val="1"/>
            </c:dLbl>
            <c:dLbl>
              <c:idx val="1"/>
              <c:layout>
                <c:manualLayout>
                  <c:x val="3.6058710229764535E-2"/>
                  <c:y val="-3.3073727376172819E-2"/>
                </c:manualLayout>
              </c:layout>
              <c:numFmt formatCode="#,##0.00" sourceLinked="0"/>
              <c:spPr/>
              <c:txPr>
                <a:bodyPr rot="0" vert="horz"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5.486307291234313E-2"/>
                  <c:y val="-1.975205931396758E-2"/>
                </c:manualLayout>
              </c:layout>
              <c:numFmt formatCode="#,##0.00" sourceLinked="0"/>
              <c:spPr/>
              <c:txPr>
                <a:bodyPr rot="0" vert="horz"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</c:dLbl>
            <c:txPr>
              <a:bodyPr rot="0" vert="horz"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2463240.21</c:v>
                </c:pt>
                <c:pt idx="1">
                  <c:v>2338789.3899999997</c:v>
                </c:pt>
                <c:pt idx="2">
                  <c:v>2343336.7999999998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00863D"/>
            </a:solidFill>
          </c:spPr>
          <c:dLbls>
            <c:dLbl>
              <c:idx val="0"/>
              <c:layout>
                <c:manualLayout>
                  <c:x val="2.2564632545931759E-2"/>
                  <c:y val="1.3691367007598621E-2"/>
                </c:manualLayout>
              </c:layout>
              <c:showVal val="1"/>
            </c:dLbl>
            <c:dLbl>
              <c:idx val="1"/>
              <c:layout>
                <c:manualLayout>
                  <c:x val="4.4035761154855933E-2"/>
                  <c:y val="-3.4768096337644168E-2"/>
                </c:manualLayout>
              </c:layout>
              <c:showVal val="1"/>
            </c:dLbl>
            <c:dLbl>
              <c:idx val="2"/>
              <c:layout>
                <c:manualLayout>
                  <c:x val="1.5432098765432238E-2"/>
                  <c:y val="-3.1402375700990331E-2"/>
                </c:manualLayout>
              </c:layout>
              <c:showVal val="1"/>
            </c:dLbl>
            <c:numFmt formatCode="#,##0.00" sourceLinked="0"/>
            <c:txPr>
              <a:bodyPr rot="0" vert="horz"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-16985.54</c:v>
                </c:pt>
                <c:pt idx="1">
                  <c:v>0</c:v>
                </c:pt>
                <c:pt idx="2" formatCode="General">
                  <c:v>0</c:v>
                </c:pt>
              </c:numCache>
            </c:numRef>
          </c:val>
        </c:ser>
        <c:shape val="box"/>
        <c:axId val="103734272"/>
        <c:axId val="86135552"/>
        <c:axId val="0"/>
      </c:bar3DChart>
      <c:catAx>
        <c:axId val="1037342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6135552"/>
        <c:crosses val="autoZero"/>
        <c:auto val="1"/>
        <c:lblAlgn val="ctr"/>
        <c:lblOffset val="100"/>
      </c:catAx>
      <c:valAx>
        <c:axId val="86135552"/>
        <c:scaling>
          <c:orientation val="minMax"/>
          <c:min val="-500000"/>
        </c:scaling>
        <c:delete val="1"/>
        <c:axPos val="l"/>
        <c:numFmt formatCode="#,##0.00" sourceLinked="1"/>
        <c:tickLblPos val="none"/>
        <c:crossAx val="103734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98501386502584"/>
          <c:y val="0.4112340854928398"/>
          <c:w val="0.11981864361726659"/>
          <c:h val="0.27272850984899238"/>
        </c:manualLayout>
      </c:layout>
      <c:spPr>
        <a:solidFill>
          <a:srgbClr val="1F497D">
            <a:lumMod val="20000"/>
            <a:lumOff val="80000"/>
            <a:alpha val="0"/>
          </a:srgbClr>
        </a:solidFill>
      </c:spPr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>
        <c:manualLayout>
          <c:layoutTarget val="inner"/>
          <c:xMode val="edge"/>
          <c:yMode val="edge"/>
          <c:x val="0.46527899290366714"/>
          <c:y val="2.2448261287156011E-2"/>
          <c:w val="0.47840539029843498"/>
          <c:h val="0.8571682976639446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863D"/>
            </a:solidFill>
          </c:spPr>
          <c:dLbls>
            <c:dLbl>
              <c:idx val="0"/>
              <c:layout>
                <c:manualLayout>
                  <c:x val="5.8477690288714114E-3"/>
                  <c:y val="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18,24%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5.9251968503937014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96%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6.725503062117235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13,11%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1.0694116360454939E-2"/>
                  <c:y val="-8.418097982683416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9,16%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7.0991907261592404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53,53%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1.30238407699037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53,53%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6"/>
              <c:layout>
                <c:manualLayout>
                  <c:x val="2.1520122484689412E-3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прочие расходы</c:v>
                </c:pt>
                <c:pt idx="1">
                  <c:v>межбюджетные трансферты бюджетам поселений</c:v>
                </c:pt>
                <c:pt idx="2">
                  <c:v>компенсация расходов за комунальные услуги и пассажирские перевозки</c:v>
                </c:pt>
                <c:pt idx="3">
                  <c:v>оплата комунальных услуг</c:v>
                </c:pt>
                <c:pt idx="4">
                  <c:v>ФОТ (с начислениями)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18.239999999999998</c:v>
                </c:pt>
                <c:pt idx="1">
                  <c:v>5.96</c:v>
                </c:pt>
                <c:pt idx="2">
                  <c:v>13.11</c:v>
                </c:pt>
                <c:pt idx="3">
                  <c:v>9.16</c:v>
                </c:pt>
                <c:pt idx="4">
                  <c:v>53.53</c:v>
                </c:pt>
              </c:numCache>
            </c:numRef>
          </c:val>
        </c:ser>
        <c:dLbls>
          <c:showVal val="1"/>
        </c:dLbls>
        <c:axId val="142264192"/>
        <c:axId val="142265728"/>
      </c:barChart>
      <c:catAx>
        <c:axId val="14226419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42265728"/>
        <c:crosses val="autoZero"/>
        <c:auto val="1"/>
        <c:lblAlgn val="ctr"/>
        <c:lblOffset val="100"/>
      </c:catAx>
      <c:valAx>
        <c:axId val="142265728"/>
        <c:scaling>
          <c:orientation val="minMax"/>
          <c:max val="100"/>
          <c:min val="0"/>
        </c:scaling>
        <c:delete val="1"/>
        <c:axPos val="b"/>
        <c:numFmt formatCode="0.00" sourceLinked="1"/>
        <c:tickLblPos val="none"/>
        <c:crossAx val="142264192"/>
        <c:crosses val="autoZero"/>
        <c:crossBetween val="between"/>
        <c:minorUnit val="0.1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Богучанский районный Совет депутатов</c:v>
                </c:pt>
                <c:pt idx="1">
                  <c:v>Контрольно-счетная комиссия</c:v>
                </c:pt>
                <c:pt idx="2">
                  <c:v>Администрация Богучанского района</c:v>
                </c:pt>
                <c:pt idx="3">
                  <c:v>МКУ "Централизованная бухгалтерия"</c:v>
                </c:pt>
                <c:pt idx="4">
                  <c:v>МКУ "МС Заказчика"</c:v>
                </c:pt>
                <c:pt idx="5">
                  <c:v>Управление культуры</c:v>
                </c:pt>
                <c:pt idx="6">
                  <c:v>Управление муниципальной собственностью</c:v>
                </c:pt>
                <c:pt idx="7">
                  <c:v>Управление образования</c:v>
                </c:pt>
                <c:pt idx="8">
                  <c:v>МКУ "МПЧ №1"</c:v>
                </c:pt>
                <c:pt idx="9">
                  <c:v>Финансовое управление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0.30000000000000016</c:v>
                </c:pt>
                <c:pt idx="1">
                  <c:v>9.0000000000000024E-2</c:v>
                </c:pt>
                <c:pt idx="2">
                  <c:v>18</c:v>
                </c:pt>
                <c:pt idx="3">
                  <c:v>0.34</c:v>
                </c:pt>
                <c:pt idx="4">
                  <c:v>0.60000000000000031</c:v>
                </c:pt>
                <c:pt idx="5">
                  <c:v>12.3</c:v>
                </c:pt>
                <c:pt idx="6">
                  <c:v>0.37000000000000016</c:v>
                </c:pt>
                <c:pt idx="7">
                  <c:v>57.3</c:v>
                </c:pt>
                <c:pt idx="8">
                  <c:v>1.3</c:v>
                </c:pt>
                <c:pt idx="9">
                  <c:v>9.4</c:v>
                </c:pt>
              </c:numCache>
            </c:numRef>
          </c:val>
        </c:ser>
        <c:shape val="box"/>
        <c:axId val="51514752"/>
        <c:axId val="51520640"/>
        <c:axId val="0"/>
      </c:bar3DChart>
      <c:catAx>
        <c:axId val="51514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1520640"/>
        <c:crosses val="autoZero"/>
        <c:auto val="1"/>
        <c:lblAlgn val="ctr"/>
        <c:lblOffset val="100"/>
      </c:catAx>
      <c:valAx>
        <c:axId val="51520640"/>
        <c:scaling>
          <c:orientation val="minMax"/>
        </c:scaling>
        <c:delete val="1"/>
        <c:axPos val="l"/>
        <c:numFmt formatCode="General" sourceLinked="1"/>
        <c:tickLblPos val="none"/>
        <c:crossAx val="515147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1"/>
  <c:chart>
    <c:autoTitleDeleted val="1"/>
    <c:plotArea>
      <c:layout>
        <c:manualLayout>
          <c:layoutTarget val="inner"/>
          <c:xMode val="edge"/>
          <c:yMode val="edge"/>
          <c:x val="5.0548021775055865E-2"/>
          <c:y val="3.2042052145721214E-2"/>
          <c:w val="0.9460635996889275"/>
          <c:h val="0.6381790912120921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004821"/>
              </a:solidFill>
            </a:ln>
          </c:spPr>
          <c:marker>
            <c:spPr>
              <a:solidFill>
                <a:srgbClr val="00863D"/>
              </a:solidFill>
            </c:spPr>
          </c:marker>
          <c:dLbls>
            <c:dLbl>
              <c:idx val="0"/>
              <c:layout>
                <c:manualLayout>
                  <c:x val="4.6296296296296693E-3"/>
                  <c:y val="-2.6581753893424612E-2"/>
                </c:manualLayout>
              </c:layout>
              <c:showVal val="1"/>
            </c:dLbl>
            <c:dLbl>
              <c:idx val="1"/>
              <c:layout>
                <c:manualLayout>
                  <c:x val="-9.104938271604944E-2"/>
                  <c:y val="2.7760839564812748E-2"/>
                </c:manualLayout>
              </c:layout>
              <c:showVal val="1"/>
            </c:dLbl>
            <c:dLbl>
              <c:idx val="2"/>
              <c:layout>
                <c:manualLayout>
                  <c:x val="-2.1604938271604965E-2"/>
                  <c:y val="2.8203345533497896E-2"/>
                </c:manualLayout>
              </c:layout>
              <c:showVal val="1"/>
            </c:dLbl>
            <c:dLbl>
              <c:idx val="3"/>
              <c:layout>
                <c:manualLayout>
                  <c:x val="-2.1604938271604965E-2"/>
                  <c:y val="-3.9427508557092206E-2"/>
                </c:manualLayout>
              </c:layout>
              <c:showVal val="1"/>
            </c:dLbl>
            <c:dLbl>
              <c:idx val="4"/>
              <c:layout>
                <c:manualLayout>
                  <c:x val="-6.4814814814814853E-2"/>
                  <c:y val="3.3227192366780761E-2"/>
                </c:manualLayout>
              </c:layout>
              <c:showVal val="1"/>
            </c:dLbl>
            <c:dLbl>
              <c:idx val="5"/>
              <c:layout>
                <c:manualLayout>
                  <c:x val="-2.1604938271604965E-2"/>
                  <c:y val="3.2191131880383521E-2"/>
                </c:manualLayout>
              </c:layout>
              <c:showVal val="1"/>
            </c:dLbl>
            <c:dLbl>
              <c:idx val="6"/>
              <c:layout>
                <c:manualLayout>
                  <c:x val="-5.5555555555555518E-2"/>
                  <c:y val="-2.9239406019895164E-2"/>
                </c:manualLayout>
              </c:layout>
              <c:showVal val="1"/>
            </c:dLbl>
            <c:dLbl>
              <c:idx val="7"/>
              <c:layout>
                <c:manualLayout>
                  <c:x val="3.0864197530864209E-3"/>
                  <c:y val="-2.9538886803589438E-2"/>
                </c:manualLayout>
              </c:layout>
              <c:showVal val="1"/>
            </c:dLbl>
            <c:dLbl>
              <c:idx val="8"/>
              <c:layout>
                <c:manualLayout>
                  <c:x val="-4.1666666666666664E-2"/>
                  <c:y val="3.5442338524566491E-2"/>
                </c:manualLayout>
              </c:layout>
              <c:showVal val="1"/>
            </c:dLbl>
            <c:dLbl>
              <c:idx val="9"/>
              <c:layout>
                <c:manualLayout>
                  <c:x val="-9.2592592592594808E-3"/>
                  <c:y val="-2.6581753893424612E-2"/>
                </c:manualLayout>
              </c:layout>
              <c:showVal val="1"/>
            </c:dLbl>
            <c:dLbl>
              <c:idx val="10"/>
              <c:layout>
                <c:manualLayout>
                  <c:x val="-3.0864197530864447E-3"/>
                  <c:y val="-2.6581753893424612E-2"/>
                </c:manualLayout>
              </c:layout>
              <c:showVal val="1"/>
            </c:dLbl>
            <c:dLbl>
              <c:idx val="11"/>
              <c:layout>
                <c:manualLayout>
                  <c:x val="-6.1728395061728392E-3"/>
                  <c:y val="-3.1012046208995392E-2"/>
                </c:manualLayout>
              </c:layout>
              <c:showVal val="1"/>
            </c:dLbl>
            <c:numFmt formatCode="#,##0.0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01.01.2017</c:v>
                </c:pt>
                <c:pt idx="1">
                  <c:v>01.07.2017</c:v>
                </c:pt>
                <c:pt idx="2">
                  <c:v>01.10.2017</c:v>
                </c:pt>
                <c:pt idx="3">
                  <c:v>01.01.2018</c:v>
                </c:pt>
                <c:pt idx="4">
                  <c:v>01.03.2018</c:v>
                </c:pt>
                <c:pt idx="5">
                  <c:v>01.12.2018</c:v>
                </c:pt>
                <c:pt idx="6">
                  <c:v>01.01.2019</c:v>
                </c:pt>
                <c:pt idx="7">
                  <c:v>01.01.2020</c:v>
                </c:pt>
                <c:pt idx="8">
                  <c:v>01.01.2021</c:v>
                </c:pt>
                <c:pt idx="9">
                  <c:v>01.01.2022 (прогноз)</c:v>
                </c:pt>
                <c:pt idx="10">
                  <c:v>01.01.2023 (прогноз)</c:v>
                </c:pt>
                <c:pt idx="11">
                  <c:v>01.01.2024 (прогноз)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103000</c:v>
                </c:pt>
                <c:pt idx="1">
                  <c:v>33000</c:v>
                </c:pt>
                <c:pt idx="2">
                  <c:v>33000</c:v>
                </c:pt>
                <c:pt idx="3">
                  <c:v>55000</c:v>
                </c:pt>
                <c:pt idx="4">
                  <c:v>22000</c:v>
                </c:pt>
                <c:pt idx="5">
                  <c:v>22000</c:v>
                </c:pt>
                <c:pt idx="6">
                  <c:v>38000</c:v>
                </c:pt>
                <c:pt idx="7">
                  <c:v>22000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51544832"/>
        <c:axId val="51546368"/>
      </c:lineChart>
      <c:catAx>
        <c:axId val="51544832"/>
        <c:scaling>
          <c:orientation val="minMax"/>
        </c:scaling>
        <c:axPos val="b"/>
        <c:numFmt formatCode="dd/mm/yyyy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1546368"/>
        <c:crosses val="autoZero"/>
        <c:auto val="1"/>
        <c:lblAlgn val="ctr"/>
        <c:lblOffset val="100"/>
      </c:catAx>
      <c:valAx>
        <c:axId val="51546368"/>
        <c:scaling>
          <c:orientation val="minMax"/>
        </c:scaling>
        <c:delete val="1"/>
        <c:axPos val="l"/>
        <c:numFmt formatCode="General" sourceLinked="1"/>
        <c:tickLblPos val="none"/>
        <c:crossAx val="515448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0374660222264773E-2"/>
          <c:y val="3.8630256360404402E-2"/>
          <c:w val="0.74185553788958336"/>
          <c:h val="0.871197214394019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первоначальный план 2021</c:v>
                </c:pt>
              </c:strCache>
            </c:strRef>
          </c:tx>
          <c:dLbls>
            <c:dLbl>
              <c:idx val="0"/>
              <c:layout>
                <c:manualLayout>
                  <c:x val="-4.0315302854541712E-2"/>
                  <c:y val="-1.1757952820057031E-2"/>
                </c:manualLayout>
              </c:layout>
              <c:showVal val="1"/>
            </c:dLbl>
            <c:dLbl>
              <c:idx val="1"/>
              <c:layout>
                <c:manualLayout>
                  <c:x val="-2.4477148161685693E-2"/>
                  <c:y val="-2.5195613185836495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2316473.62</c:v>
                </c:pt>
                <c:pt idx="1">
                  <c:v>2356763.4499999997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уточненный план 2021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1"/>
              <c:layout>
                <c:manualLayout>
                  <c:x val="1.43983224480504E-3"/>
                  <c:y val="1.2597608202263241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2540805.34</c:v>
                </c:pt>
                <c:pt idx="1">
                  <c:v>2587296.7599999998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4.4634799588956303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2.4477148161685693E-2"/>
                  <c:y val="-1.0078245274334598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2446254.67</c:v>
                </c:pt>
                <c:pt idx="1">
                  <c:v>2463240.21</c:v>
                </c:pt>
              </c:numCache>
            </c:numRef>
          </c:val>
        </c:ser>
        <c:axId val="104050048"/>
        <c:axId val="104060032"/>
      </c:barChart>
      <c:catAx>
        <c:axId val="104050048"/>
        <c:scaling>
          <c:orientation val="minMax"/>
        </c:scaling>
        <c:axPos val="b"/>
        <c:tickLblPos val="nextTo"/>
        <c:crossAx val="104060032"/>
        <c:crosses val="autoZero"/>
        <c:auto val="1"/>
        <c:lblAlgn val="ctr"/>
        <c:lblOffset val="100"/>
      </c:catAx>
      <c:valAx>
        <c:axId val="104060032"/>
        <c:scaling>
          <c:orientation val="minMax"/>
        </c:scaling>
        <c:delete val="1"/>
        <c:axPos val="l"/>
        <c:numFmt formatCode="#,##0.00" sourceLinked="1"/>
        <c:tickLblPos val="none"/>
        <c:crossAx val="104050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633966526961352"/>
          <c:y val="0.38750694367292765"/>
          <c:w val="0.21222050248558125"/>
          <c:h val="0.37423341850905456"/>
        </c:manualLayout>
      </c:layout>
      <c:overlay val="1"/>
      <c:spPr>
        <a:solidFill>
          <a:srgbClr val="1F497D">
            <a:lumMod val="20000"/>
            <a:lumOff val="80000"/>
            <a:alpha val="0"/>
          </a:srgbClr>
        </a:solidFill>
      </c:spPr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numFmt formatCode="#,##0.0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670274.17999999947</c:v>
                </c:pt>
                <c:pt idx="1">
                  <c:v>692244</c:v>
                </c:pt>
                <c:pt idx="2">
                  <c:v>738643.81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ФФП</c:v>
                </c:pt>
              </c:strCache>
            </c:strRef>
          </c:tx>
          <c:spPr>
            <a:solidFill>
              <a:srgbClr val="92D050"/>
            </a:solidFill>
          </c:spPr>
          <c:dLbls>
            <c:numFmt formatCode="#,##0.0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612289.19999999925</c:v>
                </c:pt>
                <c:pt idx="1">
                  <c:v>490159</c:v>
                </c:pt>
                <c:pt idx="2">
                  <c:v>490159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Целевые средства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#,##0.0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1163691.29</c:v>
                </c:pt>
                <c:pt idx="1">
                  <c:v>1156386.3900000008</c:v>
                </c:pt>
                <c:pt idx="2">
                  <c:v>1114533.99</c:v>
                </c:pt>
              </c:numCache>
            </c:numRef>
          </c:val>
        </c:ser>
        <c:shape val="box"/>
        <c:axId val="104571264"/>
        <c:axId val="104572800"/>
        <c:axId val="0"/>
      </c:bar3DChart>
      <c:catAx>
        <c:axId val="104571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4572800"/>
        <c:crosses val="autoZero"/>
        <c:auto val="1"/>
        <c:lblAlgn val="ctr"/>
        <c:lblOffset val="100"/>
      </c:catAx>
      <c:valAx>
        <c:axId val="104572800"/>
        <c:scaling>
          <c:orientation val="minMax"/>
        </c:scaling>
        <c:delete val="1"/>
        <c:axPos val="l"/>
        <c:numFmt formatCode="0%" sourceLinked="1"/>
        <c:tickLblPos val="none"/>
        <c:crossAx val="1045712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432098765432213E-3"/>
          <c:y val="3.6478424591628346E-2"/>
          <c:w val="0.6198827403519005"/>
          <c:h val="0.938267281460320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explosion val="21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00863D"/>
              </a:solidFill>
            </c:spPr>
          </c:dPt>
          <c:dLbls>
            <c:dLbl>
              <c:idx val="0"/>
              <c:layout>
                <c:manualLayout>
                  <c:x val="-2.2079080392728691E-2"/>
                  <c:y val="-3.4317116600378755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5.2063405268785883E-2"/>
                  <c:y val="-4.390027050596746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2.5269393409157216E-2"/>
                  <c:y val="-3.8989492401948517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5.6318654612617924E-3"/>
                  <c:y val="-3.4248843837212099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6.8745747059395434E-3"/>
                  <c:y val="-1.0078076201683489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2.9445781082920206E-2"/>
                  <c:y val="-7.1137567850201158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1.8614999513949647E-2"/>
                  <c:y val="5.5502000347771342E-3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6.1454505686788945E-2"/>
                  <c:y val="-6.3367287801514002E-2"/>
                </c:manualLayout>
              </c:layout>
              <c:dLblPos val="bestFit"/>
              <c:showVal val="1"/>
            </c:dLbl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налоги, взимаемые в связи с применением  УСН</c:v>
                </c:pt>
                <c:pt idx="3">
                  <c:v>налог, взимаемый в связи с применением ПСН</c:v>
                </c:pt>
                <c:pt idx="4">
                  <c:v>налоги от использования муниципального имущества</c:v>
                </c:pt>
                <c:pt idx="5">
                  <c:v>доходы от платных услуг</c:v>
                </c:pt>
                <c:pt idx="6">
                  <c:v>прочие налоговые и неналоговые доходы</c:v>
                </c:pt>
                <c:pt idx="7">
                  <c:v>дотации на выравнивание бюджетной обеспеченности</c:v>
                </c:pt>
                <c:pt idx="8">
                  <c:v>Безвозмездные поступления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26903</c:v>
                </c:pt>
                <c:pt idx="1">
                  <c:v>374051</c:v>
                </c:pt>
                <c:pt idx="2">
                  <c:v>138830.6</c:v>
                </c:pt>
                <c:pt idx="3">
                  <c:v>15620</c:v>
                </c:pt>
                <c:pt idx="4">
                  <c:v>57093.7</c:v>
                </c:pt>
                <c:pt idx="5">
                  <c:v>33494</c:v>
                </c:pt>
                <c:pt idx="6">
                  <c:v>24281.88</c:v>
                </c:pt>
                <c:pt idx="7">
                  <c:v>610650.9</c:v>
                </c:pt>
                <c:pt idx="8">
                  <c:v>1165329.5900000001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70717896374066"/>
          <c:y val="0"/>
          <c:w val="0.27138500048605035"/>
          <c:h val="1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plotArea>
      <c:layout>
        <c:manualLayout>
          <c:layoutTarget val="inner"/>
          <c:xMode val="edge"/>
          <c:yMode val="edge"/>
          <c:x val="0"/>
          <c:y val="3.9714092800330475E-2"/>
          <c:w val="0.78388112423447065"/>
          <c:h val="0.8530977859701363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дохы всего</c:v>
                </c:pt>
              </c:strCache>
            </c:strRef>
          </c:tx>
          <c:dLbls>
            <c:dLbl>
              <c:idx val="0"/>
              <c:layout>
                <c:manualLayout>
                  <c:x val="-0.05"/>
                  <c:y val="-4.719741624952517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3055555555555375E-2"/>
                  <c:y val="-2.9808894473384046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1388888888888838E-2"/>
                  <c:y val="-5.2165565328422016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9722222222222787E-2"/>
                  <c:y val="-3.7261118091730092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r"/>
            <c:showVal val="1"/>
          </c:dLbls>
          <c:cat>
            <c:strRef>
              <c:f>Лист1!$A$2:$A$6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оценка 2021</c:v>
                </c:pt>
                <c:pt idx="4">
                  <c:v>прогноз 2022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433981</c:v>
                </c:pt>
                <c:pt idx="1">
                  <c:v>444955</c:v>
                </c:pt>
                <c:pt idx="2">
                  <c:v>550460</c:v>
                </c:pt>
                <c:pt idx="3">
                  <c:v>643152.73</c:v>
                </c:pt>
                <c:pt idx="4">
                  <c:v>670274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надоходы физических лиц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FFFF00"/>
                </a:solidFill>
              </a:ln>
            </c:spPr>
          </c:marker>
          <c:dLbls>
            <c:dLbl>
              <c:idx val="0"/>
              <c:layout>
                <c:manualLayout>
                  <c:x val="-4.1666666666666664E-2"/>
                  <c:y val="-3.726111809173009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3055555555555375E-2"/>
                  <c:y val="-3.974519263117879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1388888888888838E-2"/>
                  <c:y val="-5.713371440731942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4444444444444502E-2"/>
                  <c:y val="-3.9745192631178698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r"/>
            <c:showVal val="1"/>
          </c:dLbls>
          <c:cat>
            <c:strRef>
              <c:f>Лист1!$A$2:$A$6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оценка 2021</c:v>
                </c:pt>
                <c:pt idx="4">
                  <c:v>прогноз 2022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299841</c:v>
                </c:pt>
                <c:pt idx="1">
                  <c:v>313462</c:v>
                </c:pt>
                <c:pt idx="2">
                  <c:v>338786</c:v>
                </c:pt>
                <c:pt idx="3">
                  <c:v>347450</c:v>
                </c:pt>
                <c:pt idx="4">
                  <c:v>374051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использования муниципального имущества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/>
                </a:solidFill>
              </a:ln>
            </c:spPr>
          </c:marker>
          <c:dLbls>
            <c:dLbl>
              <c:idx val="2"/>
              <c:layout>
                <c:manualLayout>
                  <c:x val="-7.5079943132108487E-2"/>
                  <c:y val="-2.951673534201158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6354986876640681E-3"/>
                  <c:y val="-2.287129686865563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1.3968832020997381E-2"/>
                  <c:y val="-1.8441004553084669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оценка 2021</c:v>
                </c:pt>
                <c:pt idx="4">
                  <c:v>прогноз 2022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58145</c:v>
                </c:pt>
                <c:pt idx="1">
                  <c:v>42557</c:v>
                </c:pt>
                <c:pt idx="2">
                  <c:v>49465</c:v>
                </c:pt>
                <c:pt idx="3">
                  <c:v>54534</c:v>
                </c:pt>
                <c:pt idx="4">
                  <c:v>57094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6.5357720909886327E-2"/>
                  <c:y val="-2.2871296868655466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6.6746609798775156E-2"/>
                  <c:y val="-9.5804199219431726E-3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246609798775159E-3"/>
                  <c:y val="1.478618781369609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6354986876640447E-3"/>
                  <c:y val="1.257104165591070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6354986876640681E-3"/>
                  <c:y val="1.2571041655910709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оценка 2021</c:v>
                </c:pt>
                <c:pt idx="4">
                  <c:v>прогноз 2022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31579</c:v>
                </c:pt>
                <c:pt idx="1">
                  <c:v>29530</c:v>
                </c:pt>
                <c:pt idx="2">
                  <c:v>22157</c:v>
                </c:pt>
                <c:pt idx="3">
                  <c:v>31639</c:v>
                </c:pt>
                <c:pt idx="4">
                  <c:v>33494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единый налог на вмененный доход</c:v>
                </c:pt>
              </c:strCache>
            </c:strRef>
          </c:tx>
          <c:spPr>
            <a:ln>
              <a:solidFill>
                <a:srgbClr val="004821"/>
              </a:solidFill>
            </a:ln>
          </c:spPr>
          <c:marker>
            <c:symbol val="star"/>
            <c:size val="6"/>
            <c:spPr>
              <a:solidFill>
                <a:srgbClr val="004821"/>
              </a:solidFill>
            </c:spPr>
          </c:marker>
          <c:dPt>
            <c:idx val="4"/>
            <c:marker>
              <c:spPr>
                <a:solidFill>
                  <a:srgbClr val="004821"/>
                </a:solidFill>
                <a:ln>
                  <a:solidFill>
                    <a:srgbClr val="00B050"/>
                  </a:solidFill>
                </a:ln>
              </c:spPr>
            </c:marker>
          </c:dPt>
          <c:dLbls>
            <c:dLbl>
              <c:idx val="0"/>
              <c:layout>
                <c:manualLayout>
                  <c:x val="-6.257994313210849E-2"/>
                  <c:y val="9.5805943429004489E-3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7.2302165354330747E-2"/>
                  <c:y val="2.065632513182737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1.4688320209973759E-3"/>
                  <c:y val="-1.921630570830956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1.3968832020997381E-2"/>
                  <c:y val="2.730176360518363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0635608048994005E-2"/>
                  <c:y val="2.0656325131827382E-2"/>
                </c:manualLayout>
              </c:layout>
              <c:dLblPos val="r"/>
              <c:showVal val="1"/>
            </c:dLbl>
            <c:numFmt formatCode="#,##0" sourceLinked="0"/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rgbClr val="004821"/>
                    </a:solidFill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оценка 2021</c:v>
                </c:pt>
                <c:pt idx="4">
                  <c:v>прогноз 2022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25428</c:v>
                </c:pt>
                <c:pt idx="1">
                  <c:v>26400</c:v>
                </c:pt>
                <c:pt idx="2">
                  <c:v>23178</c:v>
                </c:pt>
                <c:pt idx="3">
                  <c:v>6950</c:v>
                </c:pt>
                <c:pt idx="4">
                  <c:v>526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упрощенная система налогооблажения</c:v>
                </c:pt>
              </c:strCache>
            </c:strRef>
          </c:tx>
          <c:dLbls>
            <c:dLbl>
              <c:idx val="0"/>
              <c:layout>
                <c:manualLayout>
                  <c:x val="-9.7222222222222224E-3"/>
                  <c:y val="1.3290876946712379E-2"/>
                </c:manualLayout>
              </c:layout>
              <c:showVal val="1"/>
            </c:dLbl>
            <c:dLbl>
              <c:idx val="1"/>
              <c:layout>
                <c:manualLayout>
                  <c:x val="-1.1111111111111125E-2"/>
                  <c:y val="1.3290876946712379E-2"/>
                </c:manualLayout>
              </c:layout>
              <c:showVal val="1"/>
            </c:dLbl>
            <c:dLbl>
              <c:idx val="2"/>
              <c:layout>
                <c:manualLayout>
                  <c:x val="-1.9444444444444403E-2"/>
                  <c:y val="-3.3227192366780761E-2"/>
                </c:manualLayout>
              </c:layout>
              <c:showVal val="1"/>
            </c:dLbl>
            <c:dLbl>
              <c:idx val="3"/>
              <c:layout>
                <c:manualLayout>
                  <c:x val="-2.9166666666666667E-2"/>
                  <c:y val="-3.5442338524566366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оценка 2021</c:v>
                </c:pt>
                <c:pt idx="4">
                  <c:v>прогноз 2022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57572</c:v>
                </c:pt>
                <c:pt idx="3">
                  <c:v>131866</c:v>
                </c:pt>
                <c:pt idx="4">
                  <c:v>138831</c:v>
                </c:pt>
              </c:numCache>
            </c:numRef>
          </c:val>
        </c:ser>
        <c:dLbls>
          <c:showVal val="1"/>
        </c:dLbls>
        <c:marker val="1"/>
        <c:axId val="141698560"/>
        <c:axId val="141700096"/>
      </c:lineChart>
      <c:catAx>
        <c:axId val="14169856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41700096"/>
        <c:crosses val="autoZero"/>
        <c:auto val="1"/>
        <c:lblAlgn val="ctr"/>
        <c:lblOffset val="100"/>
      </c:catAx>
      <c:valAx>
        <c:axId val="141700096"/>
        <c:scaling>
          <c:orientation val="minMax"/>
        </c:scaling>
        <c:delete val="1"/>
        <c:axPos val="l"/>
        <c:numFmt formatCode="General" sourceLinked="1"/>
        <c:tickLblPos val="none"/>
        <c:crossAx val="141698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41819772528401"/>
          <c:y val="2.5151850885430552E-2"/>
          <c:w val="0.18658180227471566"/>
          <c:h val="0.87947442081776916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1.6975308641975318E-2"/>
          <c:y val="3.0866359269839376E-2"/>
          <c:w val="0.72748140857392862"/>
          <c:h val="0.85716829766394464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5432098765432248E-3"/>
                  <c:y val="1.0288667567714103E-16"/>
                </c:manualLayout>
              </c:layout>
              <c:showVal val="1"/>
            </c:dLbl>
            <c:dLbl>
              <c:idx val="1"/>
              <c:layout>
                <c:manualLayout>
                  <c:x val="4.629629629629632E-3"/>
                  <c:y val="5.612065321788976E-3"/>
                </c:manualLayout>
              </c:layout>
              <c:showVal val="1"/>
            </c:dLbl>
            <c:dLbl>
              <c:idx val="2"/>
              <c:layout>
                <c:manualLayout>
                  <c:x val="-4.629629629629632E-3"/>
                  <c:y val="5.6118443743353634E-3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167825</c:v>
                </c:pt>
                <c:pt idx="1">
                  <c:v>103617</c:v>
                </c:pt>
                <c:pt idx="2">
                  <c:v>104177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7.7160493827160568E-3"/>
                  <c:y val="1.1223909696124346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2295415</c:v>
                </c:pt>
                <c:pt idx="1">
                  <c:v>2205173</c:v>
                </c:pt>
                <c:pt idx="2">
                  <c:v>2176160</c:v>
                </c:pt>
              </c:numCache>
            </c:numRef>
          </c:val>
        </c:ser>
        <c:shape val="box"/>
        <c:axId val="139992064"/>
        <c:axId val="139993856"/>
        <c:axId val="0"/>
      </c:bar3DChart>
      <c:catAx>
        <c:axId val="139992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9993856"/>
        <c:crosses val="autoZero"/>
        <c:auto val="1"/>
        <c:lblAlgn val="ctr"/>
        <c:lblOffset val="100"/>
      </c:catAx>
      <c:valAx>
        <c:axId val="139993856"/>
        <c:scaling>
          <c:orientation val="minMax"/>
        </c:scaling>
        <c:delete val="1"/>
        <c:axPos val="l"/>
        <c:numFmt formatCode="0%" sourceLinked="1"/>
        <c:tickLblPos val="none"/>
        <c:crossAx val="139992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069128511713858"/>
          <c:y val="0.32508683787296211"/>
          <c:w val="0.2200494556236027"/>
          <c:h val="0.31895974403679395"/>
        </c:manualLayout>
      </c:layout>
      <c:spPr>
        <a:noFill/>
      </c:spPr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771929824561403E-3"/>
          <c:y val="4.7539062340487222E-2"/>
          <c:w val="0.62648098264032781"/>
          <c:h val="0.952460937659516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00642D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8"/>
            <c:explosion val="24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0"/>
            <c:explosion val="22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-0.16183203091109652"/>
                  <c:y val="-0.13331576282329624"/>
                </c:manualLayout>
              </c:layout>
              <c:showVal val="1"/>
            </c:dLbl>
            <c:dLbl>
              <c:idx val="1"/>
              <c:layout>
                <c:manualLayout>
                  <c:x val="6.8599377457811112E-2"/>
                  <c:y val="0.11999972095897606"/>
                </c:manualLayout>
              </c:layout>
              <c:showVal val="1"/>
            </c:dLbl>
            <c:dLbl>
              <c:idx val="2"/>
              <c:layout>
                <c:manualLayout>
                  <c:x val="7.0270600462834284E-3"/>
                  <c:y val="-7.6450434827587135E-2"/>
                </c:manualLayout>
              </c:layout>
              <c:showVal val="1"/>
            </c:dLbl>
            <c:dLbl>
              <c:idx val="5"/>
              <c:layout>
                <c:manualLayout>
                  <c:x val="-3.1535232240461411E-2"/>
                  <c:y val="-5.7633881841779935E-3"/>
                </c:manualLayout>
              </c:layout>
              <c:showVal val="1"/>
            </c:dLbl>
            <c:dLbl>
              <c:idx val="6"/>
              <c:layout>
                <c:manualLayout>
                  <c:x val="-7.7391723517611713E-3"/>
                  <c:y val="-3.4854265720558796E-2"/>
                </c:manualLayout>
              </c:layout>
              <c:showVal val="1"/>
            </c:dLbl>
            <c:dLbl>
              <c:idx val="8"/>
              <c:layout>
                <c:manualLayout>
                  <c:x val="2.0016497545066146E-2"/>
                  <c:y val="-0.12282790383021262"/>
                </c:manualLayout>
              </c:layout>
              <c:showVal val="1"/>
            </c:dLbl>
            <c:dLbl>
              <c:idx val="11"/>
              <c:layout>
                <c:manualLayout>
                  <c:x val="9.6641441549910508E-3"/>
                  <c:y val="-0.10463698123891549"/>
                </c:manualLayout>
              </c:layout>
              <c:showVal val="1"/>
            </c:dLbl>
            <c:dLbl>
              <c:idx val="12"/>
              <c:layout>
                <c:manualLayout>
                  <c:x val="7.2556442231590704E-2"/>
                  <c:y val="-1.9282755673040226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Развитие образования Богучанского района</c:v>
                </c:pt>
                <c:pt idx="1">
                  <c:v>Охрана окружающей среды</c:v>
                </c:pt>
                <c:pt idx="2">
                  <c:v>Реформирование и модернизация ЖКХ и повышение энергетической эффективности</c:v>
                </c:pt>
                <c:pt idx="3">
                  <c:v>Защита населения и территорий Богучанского района от чрезвычайных ситуаций природного и техногенного характера </c:v>
                </c:pt>
                <c:pt idx="4">
                  <c:v>Развитие культуры</c:v>
                </c:pt>
                <c:pt idx="5">
                  <c:v>Молодежь Приангарья</c:v>
                </c:pt>
                <c:pt idx="6">
                  <c:v>Развитие физической культуры и спорта в Богучанском районе</c:v>
                </c:pt>
                <c:pt idx="7">
                  <c:v>Развитие инвестиционной деятельности, малого и среднего предпринимательства на территории Богучанского района</c:v>
                </c:pt>
                <c:pt idx="8">
                  <c:v>Развитие транспортной системы Богучанского района</c:v>
                </c:pt>
                <c:pt idx="9">
                  <c:v>Обеспечения доступным и комфортным жильем граждан  Богучанского района</c:v>
                </c:pt>
                <c:pt idx="10">
                  <c:v>Управление муниципальными финансами</c:v>
                </c:pt>
                <c:pt idx="11">
                  <c:v>Развитие сельского хозяйства в Богучанском районе</c:v>
                </c:pt>
                <c:pt idx="12">
                  <c:v>Содействие развитию гражданского общества в Богучанском районе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1344887</c:v>
                </c:pt>
                <c:pt idx="1">
                  <c:v>3271</c:v>
                </c:pt>
                <c:pt idx="2">
                  <c:v>234765</c:v>
                </c:pt>
                <c:pt idx="3">
                  <c:v>35463</c:v>
                </c:pt>
                <c:pt idx="4">
                  <c:v>260277</c:v>
                </c:pt>
                <c:pt idx="5">
                  <c:v>14580</c:v>
                </c:pt>
                <c:pt idx="6">
                  <c:v>13871</c:v>
                </c:pt>
                <c:pt idx="7">
                  <c:v>763</c:v>
                </c:pt>
                <c:pt idx="8">
                  <c:v>99289</c:v>
                </c:pt>
                <c:pt idx="9">
                  <c:v>1650</c:v>
                </c:pt>
                <c:pt idx="10">
                  <c:v>154216</c:v>
                </c:pt>
                <c:pt idx="11">
                  <c:v>1851</c:v>
                </c:pt>
                <c:pt idx="12">
                  <c:v>250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980486241569813"/>
          <c:y val="0"/>
          <c:w val="0.33093590701528586"/>
          <c:h val="1"/>
        </c:manualLayout>
      </c:layout>
      <c:spPr>
        <a:noFill/>
      </c:spPr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plotArea>
      <c:layout>
        <c:manualLayout>
          <c:layoutTarget val="inner"/>
          <c:xMode val="edge"/>
          <c:yMode val="edge"/>
          <c:x val="0.18120308398950138"/>
          <c:y val="5.9610169784272055E-2"/>
          <c:w val="0.81879691601049909"/>
          <c:h val="0.4558627655744090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Лист1!$A$2:$A$14</c:f>
              <c:strCache>
                <c:ptCount val="13"/>
                <c:pt idx="0">
                  <c:v>Развитие образования Богучанского района</c:v>
                </c:pt>
                <c:pt idx="1">
                  <c:v>Охрана окружающей среды</c:v>
                </c:pt>
                <c:pt idx="2">
                  <c:v>Реформирование и модернизация ЖКХ и повышение энергетической эффективности</c:v>
                </c:pt>
                <c:pt idx="3">
                  <c:v>Защита населения и территорий Богучанского района от чрезвычайных ситуаций</c:v>
                </c:pt>
                <c:pt idx="4">
                  <c:v>Развитие культуры</c:v>
                </c:pt>
                <c:pt idx="5">
                  <c:v>Молодежь Приангарья </c:v>
                </c:pt>
                <c:pt idx="6">
                  <c:v>Развитие физической культуры и спорта в Богучанском районе</c:v>
                </c:pt>
                <c:pt idx="7">
                  <c:v>Развитие инвестиционной деятельности, малого и среднего предпринимательства на территории Богучанского района</c:v>
                </c:pt>
                <c:pt idx="8">
                  <c:v>Развитие транспортной системы Богучанского района</c:v>
                </c:pt>
                <c:pt idx="9">
                  <c:v>Обеспечения доступным и комфортным жильем граждан  Богучанского района</c:v>
                </c:pt>
                <c:pt idx="10">
                  <c:v>Управление муниципальными финансами</c:v>
                </c:pt>
                <c:pt idx="11">
                  <c:v>Развитие сельского хозяйства в Богучанском районе</c:v>
                </c:pt>
                <c:pt idx="12">
                  <c:v>Содействие развитию гражданского общества в Богучанском районе</c:v>
                </c:pt>
              </c:strCache>
            </c:strRef>
          </c:cat>
          <c:val>
            <c:numRef>
              <c:f>Лист1!$B$2:$B$14</c:f>
              <c:numCache>
                <c:formatCode>#,##0.00</c:formatCode>
                <c:ptCount val="13"/>
                <c:pt idx="0">
                  <c:v>57.839999999999996</c:v>
                </c:pt>
                <c:pt idx="1">
                  <c:v>0.14000000000000001</c:v>
                </c:pt>
                <c:pt idx="2">
                  <c:v>10.1</c:v>
                </c:pt>
                <c:pt idx="3">
                  <c:v>1.53</c:v>
                </c:pt>
                <c:pt idx="4">
                  <c:v>11.19</c:v>
                </c:pt>
                <c:pt idx="5">
                  <c:v>0.63000000000000034</c:v>
                </c:pt>
                <c:pt idx="6">
                  <c:v>0.60000000000000031</c:v>
                </c:pt>
                <c:pt idx="7">
                  <c:v>3.0000000000000002E-2</c:v>
                </c:pt>
                <c:pt idx="8">
                  <c:v>4.2699999999999996</c:v>
                </c:pt>
                <c:pt idx="9">
                  <c:v>7.0000000000000021E-2</c:v>
                </c:pt>
                <c:pt idx="10">
                  <c:v>6.63</c:v>
                </c:pt>
                <c:pt idx="11">
                  <c:v>8.0000000000000043E-2</c:v>
                </c:pt>
                <c:pt idx="12">
                  <c:v>1.0000000000000005E-2</c:v>
                </c:pt>
              </c:numCache>
            </c:numRef>
          </c:val>
        </c:ser>
        <c:dLbls>
          <c:showVal val="1"/>
        </c:dLbls>
        <c:axId val="140026624"/>
        <c:axId val="140028160"/>
      </c:barChart>
      <c:catAx>
        <c:axId val="140026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40028160"/>
        <c:crosses val="autoZero"/>
        <c:auto val="1"/>
        <c:lblAlgn val="ctr"/>
        <c:lblOffset val="100"/>
      </c:catAx>
      <c:valAx>
        <c:axId val="140028160"/>
        <c:scaling>
          <c:orientation val="minMax"/>
          <c:max val="100"/>
        </c:scaling>
        <c:delete val="1"/>
        <c:axPos val="l"/>
        <c:numFmt formatCode="#,##0.00" sourceLinked="1"/>
        <c:tickLblPos val="none"/>
        <c:crossAx val="1400266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6945308545964382E-2"/>
          <c:w val="0.64433070866141762"/>
          <c:h val="0.972982940167141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7"/>
          <c:dPt>
            <c:idx val="0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6"/>
            <c:spPr>
              <a:solidFill>
                <a:srgbClr val="00863D"/>
              </a:solidFill>
            </c:spPr>
          </c:dPt>
          <c:dLbls>
            <c:dLbl>
              <c:idx val="4"/>
              <c:layout>
                <c:manualLayout>
                  <c:x val="6.957993098085008E-3"/>
                  <c:y val="-2.1577849374760892E-2"/>
                </c:manualLayout>
              </c:layout>
              <c:showVal val="1"/>
            </c:dLbl>
            <c:dLbl>
              <c:idx val="5"/>
              <c:layout>
                <c:manualLayout>
                  <c:x val="-6.6558520462719941E-4"/>
                  <c:y val="4.7444574059672404E-3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1.6435480934217307E-2"/>
                </c:manualLayout>
              </c:layout>
              <c:showVal val="1"/>
            </c:dLbl>
            <c:dLbl>
              <c:idx val="11"/>
              <c:layout>
                <c:manualLayout>
                  <c:x val="1.0686427403383101E-2"/>
                  <c:y val="-7.2196646360280961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177255</c:v>
                </c:pt>
                <c:pt idx="1">
                  <c:v>5539</c:v>
                </c:pt>
                <c:pt idx="2">
                  <c:v>33251</c:v>
                </c:pt>
                <c:pt idx="3">
                  <c:v>118074</c:v>
                </c:pt>
                <c:pt idx="4">
                  <c:v>269006</c:v>
                </c:pt>
                <c:pt idx="5">
                  <c:v>1098</c:v>
                </c:pt>
                <c:pt idx="6">
                  <c:v>1412814</c:v>
                </c:pt>
                <c:pt idx="7">
                  <c:v>221614</c:v>
                </c:pt>
                <c:pt idx="8">
                  <c:v>68732</c:v>
                </c:pt>
                <c:pt idx="9">
                  <c:v>22197</c:v>
                </c:pt>
                <c:pt idx="10">
                  <c:v>133660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51399614918863"/>
          <c:y val="2.2385733157783212E-2"/>
          <c:w val="0.28922670208360796"/>
          <c:h val="0.97761426684221653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630112-963E-4C20-A9A9-92D7E54AF7B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4945CA-EE46-48DF-A8ED-6062119BAC58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Реализация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</a:t>
          </a:r>
          <a:endParaRPr lang="ru-RU" dirty="0"/>
        </a:p>
      </dgm:t>
    </dgm:pt>
    <dgm:pt modelId="{9715A340-162C-4494-924E-29A1751A0290}" type="parTrans" cxnId="{A46017D7-98DA-43BD-A2BA-0B1483FBF26F}">
      <dgm:prSet/>
      <dgm:spPr/>
      <dgm:t>
        <a:bodyPr/>
        <a:lstStyle/>
        <a:p>
          <a:endParaRPr lang="ru-RU"/>
        </a:p>
      </dgm:t>
    </dgm:pt>
    <dgm:pt modelId="{17176753-F058-45F3-8E8A-DA690732D6FD}" type="sibTrans" cxnId="{A46017D7-98DA-43BD-A2BA-0B1483FBF26F}">
      <dgm:prSet/>
      <dgm:spPr/>
      <dgm:t>
        <a:bodyPr/>
        <a:lstStyle/>
        <a:p>
          <a:endParaRPr lang="ru-RU"/>
        </a:p>
      </dgm:t>
    </dgm:pt>
    <dgm:pt modelId="{D1CED657-DE55-4CD6-B156-3807B5294D35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Обеспечение открытости бюджетного процесса и вовлечение в него граждан</a:t>
          </a:r>
          <a:endParaRPr lang="ru-RU" dirty="0"/>
        </a:p>
      </dgm:t>
    </dgm:pt>
    <dgm:pt modelId="{E9163CD7-27AF-4756-BCEA-50B538A618C0}" type="parTrans" cxnId="{0CC77B0A-3E79-4CB1-8397-EABFB1C42E80}">
      <dgm:prSet/>
      <dgm:spPr/>
      <dgm:t>
        <a:bodyPr/>
        <a:lstStyle/>
        <a:p>
          <a:endParaRPr lang="ru-RU"/>
        </a:p>
      </dgm:t>
    </dgm:pt>
    <dgm:pt modelId="{66E8DA26-BAC1-4FAF-BAEB-584ED3D6AAAD}" type="sibTrans" cxnId="{0CC77B0A-3E79-4CB1-8397-EABFB1C42E80}">
      <dgm:prSet/>
      <dgm:spPr/>
      <dgm:t>
        <a:bodyPr/>
        <a:lstStyle/>
        <a:p>
          <a:endParaRPr lang="ru-RU"/>
        </a:p>
      </dgm:t>
    </dgm:pt>
    <dgm:pt modelId="{4B63CC9A-441C-4AC4-A407-0192ADE7CB2C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Совершенствование системы межбюджетных отношений</a:t>
          </a:r>
          <a:endParaRPr lang="ru-RU" dirty="0"/>
        </a:p>
      </dgm:t>
    </dgm:pt>
    <dgm:pt modelId="{F7F06507-8B99-4EC0-8FA6-B3115A5AFA3C}" type="parTrans" cxnId="{29BEEBA8-9623-4548-9EE3-42B8B567738A}">
      <dgm:prSet/>
      <dgm:spPr/>
      <dgm:t>
        <a:bodyPr/>
        <a:lstStyle/>
        <a:p>
          <a:endParaRPr lang="ru-RU"/>
        </a:p>
      </dgm:t>
    </dgm:pt>
    <dgm:pt modelId="{708692E1-3E94-416C-84B9-B52A0C27959F}" type="sibTrans" cxnId="{29BEEBA8-9623-4548-9EE3-42B8B567738A}">
      <dgm:prSet/>
      <dgm:spPr/>
      <dgm:t>
        <a:bodyPr/>
        <a:lstStyle/>
        <a:p>
          <a:endParaRPr lang="ru-RU"/>
        </a:p>
      </dgm:t>
    </dgm:pt>
    <dgm:pt modelId="{9FABFB09-992D-4314-AD51-9931786B47EB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Взаимодействие с краевыми органами власти по увеличению объема финансовой поддержки из краевого бюджета</a:t>
          </a:r>
          <a:endParaRPr lang="ru-RU" dirty="0"/>
        </a:p>
      </dgm:t>
    </dgm:pt>
    <dgm:pt modelId="{85198BA7-ED94-4B9B-83B4-47CAABDACB57}" type="sibTrans" cxnId="{827714C6-4B01-4CB0-BBB9-6676D770CBBA}">
      <dgm:prSet/>
      <dgm:spPr/>
      <dgm:t>
        <a:bodyPr/>
        <a:lstStyle/>
        <a:p>
          <a:endParaRPr lang="ru-RU"/>
        </a:p>
      </dgm:t>
    </dgm:pt>
    <dgm:pt modelId="{8379B9A9-496C-4C4F-9647-08D31EF3416E}" type="parTrans" cxnId="{827714C6-4B01-4CB0-BBB9-6676D770CBBA}">
      <dgm:prSet/>
      <dgm:spPr/>
      <dgm:t>
        <a:bodyPr/>
        <a:lstStyle/>
        <a:p>
          <a:endParaRPr lang="ru-RU"/>
        </a:p>
      </dgm:t>
    </dgm:pt>
    <dgm:pt modelId="{9030FE83-D1BF-436E-86CE-42D1BD26D4AE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Повышение эффективности бюджетных расходов</a:t>
          </a:r>
          <a:endParaRPr lang="ru-RU" dirty="0"/>
        </a:p>
      </dgm:t>
    </dgm:pt>
    <dgm:pt modelId="{3A40D5E0-66F0-4149-82B2-BAFCEBB1E3DF}" type="sibTrans" cxnId="{2AD2D11D-1C9F-44B1-8D22-3778F2591E57}">
      <dgm:prSet/>
      <dgm:spPr/>
      <dgm:t>
        <a:bodyPr/>
        <a:lstStyle/>
        <a:p>
          <a:endParaRPr lang="ru-RU"/>
        </a:p>
      </dgm:t>
    </dgm:pt>
    <dgm:pt modelId="{F0DE3102-3F9E-46CE-8467-51AC6308C8FC}" type="parTrans" cxnId="{2AD2D11D-1C9F-44B1-8D22-3778F2591E57}">
      <dgm:prSet/>
      <dgm:spPr/>
      <dgm:t>
        <a:bodyPr/>
        <a:lstStyle/>
        <a:p>
          <a:endParaRPr lang="ru-RU"/>
        </a:p>
      </dgm:t>
    </dgm:pt>
    <dgm:pt modelId="{6AD3259E-5522-4FEB-9015-9CB0D1DBF557}" type="pres">
      <dgm:prSet presAssocID="{5A630112-963E-4C20-A9A9-92D7E54AF7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3EE8F2-3CEB-4258-8757-CEB9A6FB9337}" type="pres">
      <dgm:prSet presAssocID="{E94945CA-EE46-48DF-A8ED-6062119BAC58}" presName="parentText" presStyleLbl="node1" presStyleIdx="0" presStyleCnt="5" custScaleY="42487" custLinFactNeighborX="123" custLinFactNeighborY="-725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F8D0F-362F-4340-BC3F-5C14F4A114D5}" type="pres">
      <dgm:prSet presAssocID="{17176753-F058-45F3-8E8A-DA690732D6FD}" presName="spacer" presStyleCnt="0"/>
      <dgm:spPr/>
    </dgm:pt>
    <dgm:pt modelId="{0DD7F88A-BCB9-492B-97C3-84E7E2DE1388}" type="pres">
      <dgm:prSet presAssocID="{9030FE83-D1BF-436E-86CE-42D1BD26D4AE}" presName="parentText" presStyleLbl="node1" presStyleIdx="1" presStyleCnt="5" custScaleY="29216" custLinFactY="-869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5C466-E650-4376-AB19-4C538747D265}" type="pres">
      <dgm:prSet presAssocID="{3A40D5E0-66F0-4149-82B2-BAFCEBB1E3DF}" presName="spacer" presStyleCnt="0"/>
      <dgm:spPr/>
    </dgm:pt>
    <dgm:pt modelId="{1DF61970-6390-4E47-81A7-EB795E0325FC}" type="pres">
      <dgm:prSet presAssocID="{9FABFB09-992D-4314-AD51-9931786B47EB}" presName="parentText" presStyleLbl="node1" presStyleIdx="2" presStyleCnt="5" custScaleY="38718" custLinFactY="-1611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CDD1A-F2F5-4F64-B296-E4CB29492AF9}" type="pres">
      <dgm:prSet presAssocID="{85198BA7-ED94-4B9B-83B4-47CAABDACB57}" presName="spacer" presStyleCnt="0"/>
      <dgm:spPr/>
    </dgm:pt>
    <dgm:pt modelId="{0E1F0102-109B-45CE-8E50-E56391AC3D0F}" type="pres">
      <dgm:prSet presAssocID="{D1CED657-DE55-4CD6-B156-3807B5294D35}" presName="parentText" presStyleLbl="node1" presStyleIdx="3" presStyleCnt="5" custScaleY="25328" custLinFactY="-2071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D4F30-03B9-479E-85ED-2ABC6AED0A80}" type="pres">
      <dgm:prSet presAssocID="{66E8DA26-BAC1-4FAF-BAEB-584ED3D6AAAD}" presName="spacer" presStyleCnt="0"/>
      <dgm:spPr/>
    </dgm:pt>
    <dgm:pt modelId="{7FD33AA3-5634-48DC-8F5E-37164D1831F5}" type="pres">
      <dgm:prSet presAssocID="{4B63CC9A-441C-4AC4-A407-0192ADE7CB2C}" presName="parentText" presStyleLbl="node1" presStyleIdx="4" presStyleCnt="5" custScaleY="27136" custLinFactY="-1371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026BE-6B10-41C2-9F53-68947FD4765C}" type="presOf" srcId="{9030FE83-D1BF-436E-86CE-42D1BD26D4AE}" destId="{0DD7F88A-BCB9-492B-97C3-84E7E2DE1388}" srcOrd="0" destOrd="0" presId="urn:microsoft.com/office/officeart/2005/8/layout/vList2"/>
    <dgm:cxn modelId="{2AD2D11D-1C9F-44B1-8D22-3778F2591E57}" srcId="{5A630112-963E-4C20-A9A9-92D7E54AF7B4}" destId="{9030FE83-D1BF-436E-86CE-42D1BD26D4AE}" srcOrd="1" destOrd="0" parTransId="{F0DE3102-3F9E-46CE-8467-51AC6308C8FC}" sibTransId="{3A40D5E0-66F0-4149-82B2-BAFCEBB1E3DF}"/>
    <dgm:cxn modelId="{FF949019-F559-4904-AF84-930A155C31EA}" type="presOf" srcId="{5A630112-963E-4C20-A9A9-92D7E54AF7B4}" destId="{6AD3259E-5522-4FEB-9015-9CB0D1DBF557}" srcOrd="0" destOrd="0" presId="urn:microsoft.com/office/officeart/2005/8/layout/vList2"/>
    <dgm:cxn modelId="{827714C6-4B01-4CB0-BBB9-6676D770CBBA}" srcId="{5A630112-963E-4C20-A9A9-92D7E54AF7B4}" destId="{9FABFB09-992D-4314-AD51-9931786B47EB}" srcOrd="2" destOrd="0" parTransId="{8379B9A9-496C-4C4F-9647-08D31EF3416E}" sibTransId="{85198BA7-ED94-4B9B-83B4-47CAABDACB57}"/>
    <dgm:cxn modelId="{C9A4C216-9B86-41DB-8E40-3B48AED57932}" type="presOf" srcId="{E94945CA-EE46-48DF-A8ED-6062119BAC58}" destId="{1F3EE8F2-3CEB-4258-8757-CEB9A6FB9337}" srcOrd="0" destOrd="0" presId="urn:microsoft.com/office/officeart/2005/8/layout/vList2"/>
    <dgm:cxn modelId="{6AD8AF0F-1F59-4085-82B4-8C107B3B18C4}" type="presOf" srcId="{D1CED657-DE55-4CD6-B156-3807B5294D35}" destId="{0E1F0102-109B-45CE-8E50-E56391AC3D0F}" srcOrd="0" destOrd="0" presId="urn:microsoft.com/office/officeart/2005/8/layout/vList2"/>
    <dgm:cxn modelId="{0CC77B0A-3E79-4CB1-8397-EABFB1C42E80}" srcId="{5A630112-963E-4C20-A9A9-92D7E54AF7B4}" destId="{D1CED657-DE55-4CD6-B156-3807B5294D35}" srcOrd="3" destOrd="0" parTransId="{E9163CD7-27AF-4756-BCEA-50B538A618C0}" sibTransId="{66E8DA26-BAC1-4FAF-BAEB-584ED3D6AAAD}"/>
    <dgm:cxn modelId="{A46017D7-98DA-43BD-A2BA-0B1483FBF26F}" srcId="{5A630112-963E-4C20-A9A9-92D7E54AF7B4}" destId="{E94945CA-EE46-48DF-A8ED-6062119BAC58}" srcOrd="0" destOrd="0" parTransId="{9715A340-162C-4494-924E-29A1751A0290}" sibTransId="{17176753-F058-45F3-8E8A-DA690732D6FD}"/>
    <dgm:cxn modelId="{29BEEBA8-9623-4548-9EE3-42B8B567738A}" srcId="{5A630112-963E-4C20-A9A9-92D7E54AF7B4}" destId="{4B63CC9A-441C-4AC4-A407-0192ADE7CB2C}" srcOrd="4" destOrd="0" parTransId="{F7F06507-8B99-4EC0-8FA6-B3115A5AFA3C}" sibTransId="{708692E1-3E94-416C-84B9-B52A0C27959F}"/>
    <dgm:cxn modelId="{93EABEC8-6DF9-4FA5-A9C2-8B034ECEBF9D}" type="presOf" srcId="{9FABFB09-992D-4314-AD51-9931786B47EB}" destId="{1DF61970-6390-4E47-81A7-EB795E0325FC}" srcOrd="0" destOrd="0" presId="urn:microsoft.com/office/officeart/2005/8/layout/vList2"/>
    <dgm:cxn modelId="{6A0E5150-0CBA-40E2-8D54-0AA1C922682D}" type="presOf" srcId="{4B63CC9A-441C-4AC4-A407-0192ADE7CB2C}" destId="{7FD33AA3-5634-48DC-8F5E-37164D1831F5}" srcOrd="0" destOrd="0" presId="urn:microsoft.com/office/officeart/2005/8/layout/vList2"/>
    <dgm:cxn modelId="{FC14E5B6-96BC-44F6-AFEF-83A19A04CDBA}" type="presParOf" srcId="{6AD3259E-5522-4FEB-9015-9CB0D1DBF557}" destId="{1F3EE8F2-3CEB-4258-8757-CEB9A6FB9337}" srcOrd="0" destOrd="0" presId="urn:microsoft.com/office/officeart/2005/8/layout/vList2"/>
    <dgm:cxn modelId="{10CA4741-0038-4ED3-A719-28089BAB963E}" type="presParOf" srcId="{6AD3259E-5522-4FEB-9015-9CB0D1DBF557}" destId="{143F8D0F-362F-4340-BC3F-5C14F4A114D5}" srcOrd="1" destOrd="0" presId="urn:microsoft.com/office/officeart/2005/8/layout/vList2"/>
    <dgm:cxn modelId="{64BC2D51-9A15-4AC7-B932-A1EFD6A19844}" type="presParOf" srcId="{6AD3259E-5522-4FEB-9015-9CB0D1DBF557}" destId="{0DD7F88A-BCB9-492B-97C3-84E7E2DE1388}" srcOrd="2" destOrd="0" presId="urn:microsoft.com/office/officeart/2005/8/layout/vList2"/>
    <dgm:cxn modelId="{129E751C-E901-4386-B7FA-387FBFBC089A}" type="presParOf" srcId="{6AD3259E-5522-4FEB-9015-9CB0D1DBF557}" destId="{64D5C466-E650-4376-AB19-4C538747D265}" srcOrd="3" destOrd="0" presId="urn:microsoft.com/office/officeart/2005/8/layout/vList2"/>
    <dgm:cxn modelId="{BA10FAC4-27DB-4F48-9B9C-8200DB3D81AC}" type="presParOf" srcId="{6AD3259E-5522-4FEB-9015-9CB0D1DBF557}" destId="{1DF61970-6390-4E47-81A7-EB795E0325FC}" srcOrd="4" destOrd="0" presId="urn:microsoft.com/office/officeart/2005/8/layout/vList2"/>
    <dgm:cxn modelId="{922C7F25-D63F-4E66-9713-7892CC4C5F3B}" type="presParOf" srcId="{6AD3259E-5522-4FEB-9015-9CB0D1DBF557}" destId="{2E6CDD1A-F2F5-4F64-B296-E4CB29492AF9}" srcOrd="5" destOrd="0" presId="urn:microsoft.com/office/officeart/2005/8/layout/vList2"/>
    <dgm:cxn modelId="{D5FAF013-B9A6-45E0-BE97-5ACFF2DFC64C}" type="presParOf" srcId="{6AD3259E-5522-4FEB-9015-9CB0D1DBF557}" destId="{0E1F0102-109B-45CE-8E50-E56391AC3D0F}" srcOrd="6" destOrd="0" presId="urn:microsoft.com/office/officeart/2005/8/layout/vList2"/>
    <dgm:cxn modelId="{9B4257E3-1599-4C03-8768-4EEF72A70B20}" type="presParOf" srcId="{6AD3259E-5522-4FEB-9015-9CB0D1DBF557}" destId="{DB7D4F30-03B9-479E-85ED-2ABC6AED0A80}" srcOrd="7" destOrd="0" presId="urn:microsoft.com/office/officeart/2005/8/layout/vList2"/>
    <dgm:cxn modelId="{31C88AC7-2E65-4B0D-9BA1-ECD60C7C4A03}" type="presParOf" srcId="{6AD3259E-5522-4FEB-9015-9CB0D1DBF557}" destId="{7FD33AA3-5634-48DC-8F5E-37164D1831F5}" srcOrd="8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E55BE-231D-4207-900C-FE86B4ECDB23}" type="doc">
      <dgm:prSet loTypeId="urn:microsoft.com/office/officeart/2005/8/layout/vList6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637A8A-F8CF-4734-95E7-D65479D04B19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00863D">
            <a:alpha val="40000"/>
          </a:srgbClr>
        </a:solidFill>
      </dgm:spPr>
      <dgm:t>
        <a:bodyPr/>
        <a:lstStyle/>
        <a:p>
          <a:r>
            <a:rPr lang="ru-RU" sz="2000" dirty="0" smtClean="0"/>
            <a:t>образование</a:t>
          </a:r>
          <a:endParaRPr lang="ru-RU" sz="2000" dirty="0"/>
        </a:p>
      </dgm:t>
    </dgm:pt>
    <dgm:pt modelId="{03B1F4C0-1B6F-48FE-9070-584AED42574D}" type="parTrans" cxnId="{3D7833BC-BB27-472F-94F7-69F3899D13F1}">
      <dgm:prSet/>
      <dgm:spPr/>
      <dgm:t>
        <a:bodyPr/>
        <a:lstStyle/>
        <a:p>
          <a:endParaRPr lang="ru-RU"/>
        </a:p>
      </dgm:t>
    </dgm:pt>
    <dgm:pt modelId="{ACDC9E61-3C40-44E3-8879-F0CE9E6BC7A7}" type="sibTrans" cxnId="{3D7833BC-BB27-472F-94F7-69F3899D13F1}">
      <dgm:prSet/>
      <dgm:spPr/>
      <dgm:t>
        <a:bodyPr/>
        <a:lstStyle/>
        <a:p>
          <a:endParaRPr lang="ru-RU"/>
        </a:p>
      </dgm:t>
    </dgm:pt>
    <dgm:pt modelId="{D349DEA0-2615-4D3D-BA4A-867AF8B95E1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 anchor="ctr" anchorCtr="0"/>
        <a:lstStyle/>
        <a:p>
          <a:pPr algn="ctr"/>
          <a:r>
            <a:rPr lang="ru-RU" sz="1100" b="0" i="0" u="none" strike="noStrike" dirty="0" smtClean="0">
              <a:latin typeface="Arial Cyr"/>
            </a:rPr>
            <a:t>создание (обновление) материально-технической базы для реализации  программ цифрового и гуманитарного профилей</a:t>
          </a:r>
          <a:endParaRPr lang="ru-RU" sz="1100" dirty="0"/>
        </a:p>
      </dgm:t>
    </dgm:pt>
    <dgm:pt modelId="{60DF5DA4-A709-433D-92DD-6494712712C2}" type="parTrans" cxnId="{A1748B69-1193-42FD-8722-7ABD9618CF20}">
      <dgm:prSet/>
      <dgm:spPr/>
      <dgm:t>
        <a:bodyPr/>
        <a:lstStyle/>
        <a:p>
          <a:endParaRPr lang="ru-RU"/>
        </a:p>
      </dgm:t>
    </dgm:pt>
    <dgm:pt modelId="{3443338D-C882-4FAB-908D-D79058408072}" type="sibTrans" cxnId="{A1748B69-1193-42FD-8722-7ABD9618CF20}">
      <dgm:prSet/>
      <dgm:spPr/>
      <dgm:t>
        <a:bodyPr/>
        <a:lstStyle/>
        <a:p>
          <a:endParaRPr lang="ru-RU"/>
        </a:p>
      </dgm:t>
    </dgm:pt>
    <dgm:pt modelId="{504249F9-0F73-43EF-9458-A89753A0C7A4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00863D">
            <a:alpha val="40000"/>
          </a:srgbClr>
        </a:solidFill>
      </dgm:spPr>
      <dgm:t>
        <a:bodyPr/>
        <a:lstStyle/>
        <a:p>
          <a:r>
            <a:rPr lang="ru-RU" sz="2000" dirty="0" smtClean="0"/>
            <a:t>культура</a:t>
          </a:r>
          <a:endParaRPr lang="ru-RU" sz="2000" dirty="0"/>
        </a:p>
      </dgm:t>
    </dgm:pt>
    <dgm:pt modelId="{662AB730-F102-4FE3-9C13-890DFF6EDA04}" type="parTrans" cxnId="{6B9D1D76-97C7-4EF5-A68A-BF15A7BD8473}">
      <dgm:prSet/>
      <dgm:spPr/>
      <dgm:t>
        <a:bodyPr/>
        <a:lstStyle/>
        <a:p>
          <a:endParaRPr lang="ru-RU"/>
        </a:p>
      </dgm:t>
    </dgm:pt>
    <dgm:pt modelId="{E1D1FAB0-055D-41BA-93A5-D0103129D7A3}" type="sibTrans" cxnId="{6B9D1D76-97C7-4EF5-A68A-BF15A7BD8473}">
      <dgm:prSet/>
      <dgm:spPr/>
      <dgm:t>
        <a:bodyPr/>
        <a:lstStyle/>
        <a:p>
          <a:endParaRPr lang="ru-RU"/>
        </a:p>
      </dgm:t>
    </dgm:pt>
    <dgm:pt modelId="{CA2952CA-C8CC-4A46-A894-4FD3D369798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 anchor="ctr" anchorCtr="0"/>
        <a:lstStyle/>
        <a:p>
          <a:pPr algn="ctr"/>
          <a:r>
            <a:rPr lang="ru-RU" sz="1100" b="0" i="0" u="none" strike="noStrike" dirty="0" smtClean="0">
              <a:latin typeface="Arial Cyr"/>
            </a:rPr>
            <a:t>на поддержку творческих фестивалей и конкурсов, в том числе для детей и молодежи</a:t>
          </a:r>
          <a:endParaRPr lang="ru-RU" sz="1100" dirty="0"/>
        </a:p>
      </dgm:t>
    </dgm:pt>
    <dgm:pt modelId="{B8316630-91BF-4690-A0E6-6DDA205E7576}" type="parTrans" cxnId="{B40D9CD6-1DD0-4E2E-A2FE-49AD0030ED55}">
      <dgm:prSet/>
      <dgm:spPr/>
      <dgm:t>
        <a:bodyPr/>
        <a:lstStyle/>
        <a:p>
          <a:endParaRPr lang="ru-RU"/>
        </a:p>
      </dgm:t>
    </dgm:pt>
    <dgm:pt modelId="{C6CD9DB4-F4FB-42BE-9590-AE10D7563049}" type="sibTrans" cxnId="{B40D9CD6-1DD0-4E2E-A2FE-49AD0030ED55}">
      <dgm:prSet/>
      <dgm:spPr/>
      <dgm:t>
        <a:bodyPr/>
        <a:lstStyle/>
        <a:p>
          <a:endParaRPr lang="ru-RU"/>
        </a:p>
      </dgm:t>
    </dgm:pt>
    <dgm:pt modelId="{6B856C88-9602-4BE6-A493-97B23BFFA701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00863D">
            <a:alpha val="40000"/>
          </a:srgbClr>
        </a:solidFill>
      </dgm:spPr>
      <dgm:t>
        <a:bodyPr/>
        <a:lstStyle/>
        <a:p>
          <a:r>
            <a:rPr lang="ru-RU" sz="1600" dirty="0" smtClean="0"/>
            <a:t>Безопасные </a:t>
          </a:r>
          <a:r>
            <a:rPr lang="ru-RU" sz="1600" dirty="0" smtClean="0"/>
            <a:t>и качественные автомобильные дороги</a:t>
          </a:r>
          <a:endParaRPr lang="ru-RU" sz="1600" dirty="0"/>
        </a:p>
      </dgm:t>
    </dgm:pt>
    <dgm:pt modelId="{E68870C3-C946-4AD2-A70B-5F219FBCD326}" type="parTrans" cxnId="{F3729657-9D0F-4503-9E27-A5CD985DC771}">
      <dgm:prSet/>
      <dgm:spPr/>
      <dgm:t>
        <a:bodyPr/>
        <a:lstStyle/>
        <a:p>
          <a:endParaRPr lang="ru-RU"/>
        </a:p>
      </dgm:t>
    </dgm:pt>
    <dgm:pt modelId="{700A567A-452E-4915-8826-3EB8F4D1D6E8}" type="sibTrans" cxnId="{F3729657-9D0F-4503-9E27-A5CD985DC771}">
      <dgm:prSet/>
      <dgm:spPr/>
      <dgm:t>
        <a:bodyPr/>
        <a:lstStyle/>
        <a:p>
          <a:endParaRPr lang="ru-RU"/>
        </a:p>
      </dgm:t>
    </dgm:pt>
    <dgm:pt modelId="{9C876E9B-8C01-41AF-9ADC-DE6B19F59D28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 anchor="ctr" anchorCtr="0"/>
        <a:lstStyle/>
        <a:p>
          <a:pPr algn="l"/>
          <a:endParaRPr lang="ru-RU" sz="700" dirty="0"/>
        </a:p>
      </dgm:t>
    </dgm:pt>
    <dgm:pt modelId="{A15C38F3-E258-4F80-809A-7B9432767305}" type="parTrans" cxnId="{804CEB43-F34B-4542-99A6-5A0459D2A93D}">
      <dgm:prSet/>
      <dgm:spPr/>
      <dgm:t>
        <a:bodyPr/>
        <a:lstStyle/>
        <a:p>
          <a:endParaRPr lang="ru-RU"/>
        </a:p>
      </dgm:t>
    </dgm:pt>
    <dgm:pt modelId="{EF6DBE9F-5F6C-4B1F-98EE-E4F4B8DA2245}" type="sibTrans" cxnId="{804CEB43-F34B-4542-99A6-5A0459D2A93D}">
      <dgm:prSet/>
      <dgm:spPr/>
      <dgm:t>
        <a:bodyPr/>
        <a:lstStyle/>
        <a:p>
          <a:endParaRPr lang="ru-RU"/>
        </a:p>
      </dgm:t>
    </dgm:pt>
    <dgm:pt modelId="{6331C99E-F0D9-435D-8983-9A62C6E3CDE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 algn="ctr"/>
          <a:r>
            <a:rPr lang="ru-RU" sz="1100" b="0" i="0" u="none" strike="noStrike" dirty="0" smtClean="0">
              <a:latin typeface="Arial Cyr"/>
            </a:rPr>
            <a:t>внедрение целевой модели цифровой образовательной среды</a:t>
          </a:r>
          <a:endParaRPr lang="ru-RU" sz="1100" dirty="0"/>
        </a:p>
      </dgm:t>
    </dgm:pt>
    <dgm:pt modelId="{CCC3BC3B-D970-4978-9139-36561001E645}" type="parTrans" cxnId="{B510EE07-E343-44B2-A56D-51BDB3576109}">
      <dgm:prSet/>
      <dgm:spPr/>
      <dgm:t>
        <a:bodyPr/>
        <a:lstStyle/>
        <a:p>
          <a:endParaRPr lang="ru-RU"/>
        </a:p>
      </dgm:t>
    </dgm:pt>
    <dgm:pt modelId="{FDA99A7A-5D92-4A08-AF08-EF7F6B164FE5}" type="sibTrans" cxnId="{B510EE07-E343-44B2-A56D-51BDB3576109}">
      <dgm:prSet/>
      <dgm:spPr/>
      <dgm:t>
        <a:bodyPr/>
        <a:lstStyle/>
        <a:p>
          <a:endParaRPr lang="ru-RU"/>
        </a:p>
      </dgm:t>
    </dgm:pt>
    <dgm:pt modelId="{6632EA50-6397-46F5-925E-2320B41BE5F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 algn="ctr"/>
          <a:r>
            <a:rPr lang="ru-RU" sz="1100" b="0" i="0" u="none" strike="noStrike" dirty="0" smtClean="0">
              <a:latin typeface="Arial Cyr"/>
            </a:rPr>
            <a:t>на создание (реконструкцию) и капитальный ремонт </a:t>
          </a:r>
          <a:r>
            <a:rPr lang="ru-RU" sz="1100" b="0" i="0" u="none" strike="noStrike" dirty="0" err="1" smtClean="0">
              <a:latin typeface="Arial Cyr"/>
            </a:rPr>
            <a:t>культурно-досуговых</a:t>
          </a:r>
          <a:r>
            <a:rPr lang="ru-RU" sz="1100" b="0" i="0" u="none" strike="noStrike" dirty="0" smtClean="0">
              <a:latin typeface="Arial Cyr"/>
            </a:rPr>
            <a:t> учреждений в сельской местности </a:t>
          </a:r>
          <a:endParaRPr lang="ru-RU" sz="1100" dirty="0"/>
        </a:p>
      </dgm:t>
    </dgm:pt>
    <dgm:pt modelId="{1DBA4F98-ADB1-404C-BB18-A70789127ABD}" type="parTrans" cxnId="{F6A03381-3E74-45F7-B4DC-6ACD38BEF37E}">
      <dgm:prSet/>
      <dgm:spPr/>
      <dgm:t>
        <a:bodyPr/>
        <a:lstStyle/>
        <a:p>
          <a:endParaRPr lang="ru-RU"/>
        </a:p>
      </dgm:t>
    </dgm:pt>
    <dgm:pt modelId="{EE6826C3-BF53-4E59-B680-271F2CC22F24}" type="sibTrans" cxnId="{F6A03381-3E74-45F7-B4DC-6ACD38BEF37E}">
      <dgm:prSet/>
      <dgm:spPr/>
      <dgm:t>
        <a:bodyPr/>
        <a:lstStyle/>
        <a:p>
          <a:endParaRPr lang="ru-RU"/>
        </a:p>
      </dgm:t>
    </dgm:pt>
    <dgm:pt modelId="{7C2CDEE7-A79B-45A8-BF58-77C05DC95D64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 algn="ctr"/>
          <a:r>
            <a:rPr lang="ru-RU" sz="1100" b="0" i="0" u="none" strike="noStrike" dirty="0" smtClean="0">
              <a:latin typeface="Arial Cyr"/>
            </a:rPr>
            <a:t>устройство пешеходных переходов</a:t>
          </a:r>
          <a:endParaRPr lang="ru-RU" sz="600" dirty="0"/>
        </a:p>
      </dgm:t>
    </dgm:pt>
    <dgm:pt modelId="{B4B9A9C4-927B-4577-86DD-85DB405B876F}" type="parTrans" cxnId="{8964C544-3186-4739-A864-8ACDC03CD98B}">
      <dgm:prSet/>
      <dgm:spPr/>
      <dgm:t>
        <a:bodyPr/>
        <a:lstStyle/>
        <a:p>
          <a:endParaRPr lang="ru-RU"/>
        </a:p>
      </dgm:t>
    </dgm:pt>
    <dgm:pt modelId="{0B24F984-7B67-400C-903E-9796388C39B5}" type="sibTrans" cxnId="{8964C544-3186-4739-A864-8ACDC03CD98B}">
      <dgm:prSet/>
      <dgm:spPr/>
      <dgm:t>
        <a:bodyPr/>
        <a:lstStyle/>
        <a:p>
          <a:endParaRPr lang="ru-RU"/>
        </a:p>
      </dgm:t>
    </dgm:pt>
    <dgm:pt modelId="{32CED4BA-F958-4F1A-969A-9336FCC48F9E}">
      <dgm:prSet phldrT="[Текст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 algn="ctr"/>
          <a:endParaRPr lang="ru-RU" sz="600" dirty="0"/>
        </a:p>
      </dgm:t>
    </dgm:pt>
    <dgm:pt modelId="{EAAC1A53-AE54-4073-BED9-BFAEF7B38EF0}" type="parTrans" cxnId="{BA487866-C036-4007-87BD-3CD056BFFA01}">
      <dgm:prSet/>
      <dgm:spPr/>
      <dgm:t>
        <a:bodyPr/>
        <a:lstStyle/>
        <a:p>
          <a:endParaRPr lang="ru-RU"/>
        </a:p>
      </dgm:t>
    </dgm:pt>
    <dgm:pt modelId="{C239670E-EB2C-494C-93B2-CF5844378796}" type="sibTrans" cxnId="{BA487866-C036-4007-87BD-3CD056BFFA01}">
      <dgm:prSet/>
      <dgm:spPr/>
      <dgm:t>
        <a:bodyPr/>
        <a:lstStyle/>
        <a:p>
          <a:endParaRPr lang="ru-RU"/>
        </a:p>
      </dgm:t>
    </dgm:pt>
    <dgm:pt modelId="{782466C2-3B9F-46DA-ADE9-C9562A3B72BD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 algn="ctr"/>
          <a:r>
            <a:rPr lang="ru-RU" sz="1100" u="none" strike="noStrike" dirty="0" smtClean="0">
              <a:latin typeface="Arial Cyr" pitchFamily="34" charset="0"/>
              <a:cs typeface="Arial Cyr" pitchFamily="34" charset="0"/>
            </a:rPr>
            <a:t>приобретение светоотражающих значков (знаков) для детей начальных классов</a:t>
          </a:r>
          <a:endParaRPr lang="ru-RU" sz="1100" dirty="0"/>
        </a:p>
      </dgm:t>
    </dgm:pt>
    <dgm:pt modelId="{EF425978-13DC-412E-8A04-F66C79C3D521}" type="parTrans" cxnId="{A3A95B67-B8A8-469F-A841-69FC664B0538}">
      <dgm:prSet/>
      <dgm:spPr/>
      <dgm:t>
        <a:bodyPr/>
        <a:lstStyle/>
        <a:p>
          <a:endParaRPr lang="ru-RU"/>
        </a:p>
      </dgm:t>
    </dgm:pt>
    <dgm:pt modelId="{037BA95E-D35C-4EC7-9C57-B010C1B9F5EA}" type="sibTrans" cxnId="{A3A95B67-B8A8-469F-A841-69FC664B0538}">
      <dgm:prSet/>
      <dgm:spPr/>
      <dgm:t>
        <a:bodyPr/>
        <a:lstStyle/>
        <a:p>
          <a:endParaRPr lang="ru-RU"/>
        </a:p>
      </dgm:t>
    </dgm:pt>
    <dgm:pt modelId="{A8FB20CC-38AD-4462-9A1A-1A5838821D8B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 algn="ctr"/>
          <a:r>
            <a:rPr lang="ru-RU" sz="1100" u="none" strike="noStrike" dirty="0" smtClean="0">
              <a:latin typeface="Arial Cyr" pitchFamily="34" charset="0"/>
              <a:cs typeface="Arial Cyr" pitchFamily="34" charset="0"/>
            </a:rPr>
            <a:t>обустройство участков улично-дорожной сети вблизи образовательных организаций</a:t>
          </a:r>
          <a:endParaRPr lang="ru-RU" sz="1100" dirty="0"/>
        </a:p>
      </dgm:t>
    </dgm:pt>
    <dgm:pt modelId="{A17B0C13-2D36-42B4-AADE-245FCF18F51F}" type="parTrans" cxnId="{143E9200-D910-4C81-873D-364D065FDF94}">
      <dgm:prSet/>
      <dgm:spPr/>
      <dgm:t>
        <a:bodyPr/>
        <a:lstStyle/>
        <a:p>
          <a:endParaRPr lang="ru-RU"/>
        </a:p>
      </dgm:t>
    </dgm:pt>
    <dgm:pt modelId="{DD3DD673-756C-498B-9933-6F28576D94CD}" type="sibTrans" cxnId="{143E9200-D910-4C81-873D-364D065FDF94}">
      <dgm:prSet/>
      <dgm:spPr/>
      <dgm:t>
        <a:bodyPr/>
        <a:lstStyle/>
        <a:p>
          <a:endParaRPr lang="ru-RU"/>
        </a:p>
      </dgm:t>
    </dgm:pt>
    <dgm:pt modelId="{BC0860D1-0579-4BC3-ADFE-A1559BF8475F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00863D">
            <a:alpha val="40000"/>
          </a:srgbClr>
        </a:solidFill>
      </dgm:spPr>
      <dgm:t>
        <a:bodyPr/>
        <a:lstStyle/>
        <a:p>
          <a:r>
            <a:rPr lang="ru-RU" sz="1600" dirty="0" smtClean="0"/>
            <a:t>Жилье и городская среда</a:t>
          </a:r>
          <a:endParaRPr lang="ru-RU" sz="1600" dirty="0"/>
        </a:p>
      </dgm:t>
    </dgm:pt>
    <dgm:pt modelId="{135EA711-A4A8-4E54-82D5-97F93F87C8DB}" type="parTrans" cxnId="{66C9AB7D-5894-4D20-A012-12ACC757FE6A}">
      <dgm:prSet/>
      <dgm:spPr/>
      <dgm:t>
        <a:bodyPr/>
        <a:lstStyle/>
        <a:p>
          <a:endParaRPr lang="ru-RU"/>
        </a:p>
      </dgm:t>
    </dgm:pt>
    <dgm:pt modelId="{B76857B3-7DFD-49A2-8C45-706BA829D089}" type="sibTrans" cxnId="{66C9AB7D-5894-4D20-A012-12ACC757FE6A}">
      <dgm:prSet/>
      <dgm:spPr/>
      <dgm:t>
        <a:bodyPr/>
        <a:lstStyle/>
        <a:p>
          <a:endParaRPr lang="ru-RU"/>
        </a:p>
      </dgm:t>
    </dgm:pt>
    <dgm:pt modelId="{E3520DCB-BE49-4B54-ACB5-EB1CF09F7E12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 anchor="ctr"/>
        <a:lstStyle/>
        <a:p>
          <a:pPr algn="ctr"/>
          <a:r>
            <a:rPr lang="ru-RU" sz="1100" dirty="0" smtClean="0"/>
            <a:t>Обеспечение мероприятий по строительству и реконструкцию объектов питьевого водоснабжения</a:t>
          </a:r>
          <a:endParaRPr lang="ru-RU" sz="1100" dirty="0"/>
        </a:p>
      </dgm:t>
    </dgm:pt>
    <dgm:pt modelId="{ECE5E058-DFA7-4CB9-8817-18A45E4B5D35}" type="parTrans" cxnId="{D3C373FC-AF20-4C01-AEB4-9FFEE7963C4D}">
      <dgm:prSet/>
      <dgm:spPr/>
    </dgm:pt>
    <dgm:pt modelId="{E0E3A072-AF9E-4A72-A9EC-F36F0DE492FA}" type="sibTrans" cxnId="{D3C373FC-AF20-4C01-AEB4-9FFEE7963C4D}">
      <dgm:prSet/>
      <dgm:spPr/>
    </dgm:pt>
    <dgm:pt modelId="{628EE0D3-5EDC-4CF4-B39A-BED6546AC2A5}" type="pres">
      <dgm:prSet presAssocID="{8CBE55BE-231D-4207-900C-FE86B4ECDB2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1A5635A-7935-4C15-864C-E4C491C67A33}" type="pres">
      <dgm:prSet presAssocID="{3F637A8A-F8CF-4734-95E7-D65479D04B19}" presName="linNode" presStyleCnt="0"/>
      <dgm:spPr/>
    </dgm:pt>
    <dgm:pt modelId="{91024322-2B10-45D3-BC94-FBEFD633AAA4}" type="pres">
      <dgm:prSet presAssocID="{3F637A8A-F8CF-4734-95E7-D65479D04B19}" presName="parentShp" presStyleLbl="node1" presStyleIdx="0" presStyleCnt="4" custScaleX="46936" custScaleY="24206" custLinFactNeighborX="-31780" custLinFactNeighborY="-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D4678-8168-49B2-8F87-A454ABDDE0E4}" type="pres">
      <dgm:prSet presAssocID="{3F637A8A-F8CF-4734-95E7-D65479D04B19}" presName="childShp" presStyleLbl="bgAccFollowNode1" presStyleIdx="0" presStyleCnt="4" custScaleX="65140" custScaleY="60946" custLinFactNeighborX="-46411" custLinFactNeighborY="-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266160-AB93-4918-B493-4C356C7CC120}" type="pres">
      <dgm:prSet presAssocID="{ACDC9E61-3C40-44E3-8879-F0CE9E6BC7A7}" presName="spacing" presStyleCnt="0"/>
      <dgm:spPr/>
    </dgm:pt>
    <dgm:pt modelId="{895F4279-2212-461E-AA40-6D32536B3EA6}" type="pres">
      <dgm:prSet presAssocID="{504249F9-0F73-43EF-9458-A89753A0C7A4}" presName="linNode" presStyleCnt="0"/>
      <dgm:spPr/>
    </dgm:pt>
    <dgm:pt modelId="{EAF2C7B6-77A0-407C-8953-AEFF56698982}" type="pres">
      <dgm:prSet presAssocID="{504249F9-0F73-43EF-9458-A89753A0C7A4}" presName="parentShp" presStyleLbl="node1" presStyleIdx="1" presStyleCnt="4" custScaleX="45783" custScaleY="21465" custLinFactNeighborX="-31663" custLinFactNeighborY="-8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1CC00-5981-4CD1-8118-6331487E8C92}" type="pres">
      <dgm:prSet presAssocID="{504249F9-0F73-43EF-9458-A89753A0C7A4}" presName="childShp" presStyleLbl="bgAccFollowNode1" presStyleIdx="1" presStyleCnt="4" custScaleX="66144" custScaleY="54950" custLinFactNeighborX="-45082" custLinFactNeighborY="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3F455-D65B-4D10-A937-446A62101A59}" type="pres">
      <dgm:prSet presAssocID="{E1D1FAB0-055D-41BA-93A5-D0103129D7A3}" presName="spacing" presStyleCnt="0"/>
      <dgm:spPr/>
    </dgm:pt>
    <dgm:pt modelId="{EC2A2A9C-38AA-4C3A-814D-B5C6CC6E56D0}" type="pres">
      <dgm:prSet presAssocID="{6B856C88-9602-4BE6-A493-97B23BFFA701}" presName="linNode" presStyleCnt="0"/>
      <dgm:spPr/>
    </dgm:pt>
    <dgm:pt modelId="{B2813240-73F1-4BAD-8D64-97203C4C67F8}" type="pres">
      <dgm:prSet presAssocID="{6B856C88-9602-4BE6-A493-97B23BFFA701}" presName="parentShp" presStyleLbl="node1" presStyleIdx="2" presStyleCnt="4" custScaleX="46534" custScaleY="45432" custLinFactNeighborX="-32869" custLinFactNeighborY="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576497-897A-40D3-AB63-7DE2024AF7D8}" type="pres">
      <dgm:prSet presAssocID="{6B856C88-9602-4BE6-A493-97B23BFFA701}" presName="childShp" presStyleLbl="bgAccFollowNode1" presStyleIdx="2" presStyleCnt="4" custScaleX="65909" custScaleY="55591" custLinFactNeighborX="-45634" custLinFactNeighborY="1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C838C0-B484-4DC0-868D-B046B3E3CD92}" type="pres">
      <dgm:prSet presAssocID="{700A567A-452E-4915-8826-3EB8F4D1D6E8}" presName="spacing" presStyleCnt="0"/>
      <dgm:spPr/>
    </dgm:pt>
    <dgm:pt modelId="{68F85441-D0C8-4F25-9A64-8442364A72D1}" type="pres">
      <dgm:prSet presAssocID="{BC0860D1-0579-4BC3-ADFE-A1559BF8475F}" presName="linNode" presStyleCnt="0"/>
      <dgm:spPr/>
    </dgm:pt>
    <dgm:pt modelId="{B3555ACF-AE0E-4F08-877C-FA8F55D3DB30}" type="pres">
      <dgm:prSet presAssocID="{BC0860D1-0579-4BC3-ADFE-A1559BF8475F}" presName="parentShp" presStyleLbl="node1" presStyleIdx="3" presStyleCnt="4" custScaleX="45783" custScaleY="32497" custLinFactNeighborX="-31731" custLinFactNeighborY="-3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13E62-3022-4AB3-AAD8-27579B06EEAC}" type="pres">
      <dgm:prSet presAssocID="{BC0860D1-0579-4BC3-ADFE-A1559BF8475F}" presName="childShp" presStyleLbl="bgAccFollowNode1" presStyleIdx="3" presStyleCnt="4" custScaleX="66008" custScaleY="40602" custLinFactNeighborX="-45184" custLinFactNeighborY="-3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7349FA-C81E-462C-ADBD-BC89F3BFF840}" type="presOf" srcId="{CA2952CA-C8CC-4A46-A894-4FD3D3697989}" destId="{59D1CC00-5981-4CD1-8118-6331487E8C92}" srcOrd="0" destOrd="0" presId="urn:microsoft.com/office/officeart/2005/8/layout/vList6"/>
    <dgm:cxn modelId="{8964C544-3186-4739-A864-8ACDC03CD98B}" srcId="{6B856C88-9602-4BE6-A493-97B23BFFA701}" destId="{7C2CDEE7-A79B-45A8-BF58-77C05DC95D64}" srcOrd="0" destOrd="0" parTransId="{B4B9A9C4-927B-4577-86DD-85DB405B876F}" sibTransId="{0B24F984-7B67-400C-903E-9796388C39B5}"/>
    <dgm:cxn modelId="{14644940-BE11-43BE-ABEF-B504056850AF}" type="presOf" srcId="{6632EA50-6397-46F5-925E-2320B41BE5F3}" destId="{59D1CC00-5981-4CD1-8118-6331487E8C92}" srcOrd="0" destOrd="1" presId="urn:microsoft.com/office/officeart/2005/8/layout/vList6"/>
    <dgm:cxn modelId="{D3C373FC-AF20-4C01-AEB4-9FFEE7963C4D}" srcId="{BC0860D1-0579-4BC3-ADFE-A1559BF8475F}" destId="{E3520DCB-BE49-4B54-ACB5-EB1CF09F7E12}" srcOrd="0" destOrd="0" parTransId="{ECE5E058-DFA7-4CB9-8817-18A45E4B5D35}" sibTransId="{E0E3A072-AF9E-4A72-A9EC-F36F0DE492FA}"/>
    <dgm:cxn modelId="{9258ED72-7688-48C8-951D-E1FB859F83E3}" type="presOf" srcId="{8CBE55BE-231D-4207-900C-FE86B4ECDB23}" destId="{628EE0D3-5EDC-4CF4-B39A-BED6546AC2A5}" srcOrd="0" destOrd="0" presId="urn:microsoft.com/office/officeart/2005/8/layout/vList6"/>
    <dgm:cxn modelId="{B40D9CD6-1DD0-4E2E-A2FE-49AD0030ED55}" srcId="{504249F9-0F73-43EF-9458-A89753A0C7A4}" destId="{CA2952CA-C8CC-4A46-A894-4FD3D3697989}" srcOrd="0" destOrd="0" parTransId="{B8316630-91BF-4690-A0E6-6DDA205E7576}" sibTransId="{C6CD9DB4-F4FB-42BE-9590-AE10D7563049}"/>
    <dgm:cxn modelId="{A1748B69-1193-42FD-8722-7ABD9618CF20}" srcId="{3F637A8A-F8CF-4734-95E7-D65479D04B19}" destId="{D349DEA0-2615-4D3D-BA4A-867AF8B95E17}" srcOrd="0" destOrd="0" parTransId="{60DF5DA4-A709-433D-92DD-6494712712C2}" sibTransId="{3443338D-C882-4FAB-908D-D79058408072}"/>
    <dgm:cxn modelId="{02A80A5E-755B-45D0-A34A-735E6BE7CC8C}" type="presOf" srcId="{782466C2-3B9F-46DA-ADE9-C9562A3B72BD}" destId="{5C576497-897A-40D3-AB63-7DE2024AF7D8}" srcOrd="0" destOrd="1" presId="urn:microsoft.com/office/officeart/2005/8/layout/vList6"/>
    <dgm:cxn modelId="{804CEB43-F34B-4542-99A6-5A0459D2A93D}" srcId="{3F637A8A-F8CF-4734-95E7-D65479D04B19}" destId="{9C876E9B-8C01-41AF-9ADC-DE6B19F59D28}" srcOrd="2" destOrd="0" parTransId="{A15C38F3-E258-4F80-809A-7B9432767305}" sibTransId="{EF6DBE9F-5F6C-4B1F-98EE-E4F4B8DA2245}"/>
    <dgm:cxn modelId="{9C6F1F2F-552A-4894-B1E7-1C8BAD4FBB91}" type="presOf" srcId="{504249F9-0F73-43EF-9458-A89753A0C7A4}" destId="{EAF2C7B6-77A0-407C-8953-AEFF56698982}" srcOrd="0" destOrd="0" presId="urn:microsoft.com/office/officeart/2005/8/layout/vList6"/>
    <dgm:cxn modelId="{3C24C7E4-1D92-44BF-B089-109C7410DC32}" type="presOf" srcId="{BC0860D1-0579-4BC3-ADFE-A1559BF8475F}" destId="{B3555ACF-AE0E-4F08-877C-FA8F55D3DB30}" srcOrd="0" destOrd="0" presId="urn:microsoft.com/office/officeart/2005/8/layout/vList6"/>
    <dgm:cxn modelId="{85C33833-F0D0-48B5-B07A-34F4753028C4}" type="presOf" srcId="{7C2CDEE7-A79B-45A8-BF58-77C05DC95D64}" destId="{5C576497-897A-40D3-AB63-7DE2024AF7D8}" srcOrd="0" destOrd="0" presId="urn:microsoft.com/office/officeart/2005/8/layout/vList6"/>
    <dgm:cxn modelId="{3D7833BC-BB27-472F-94F7-69F3899D13F1}" srcId="{8CBE55BE-231D-4207-900C-FE86B4ECDB23}" destId="{3F637A8A-F8CF-4734-95E7-D65479D04B19}" srcOrd="0" destOrd="0" parTransId="{03B1F4C0-1B6F-48FE-9070-584AED42574D}" sibTransId="{ACDC9E61-3C40-44E3-8879-F0CE9E6BC7A7}"/>
    <dgm:cxn modelId="{A3A95B67-B8A8-469F-A841-69FC664B0538}" srcId="{6B856C88-9602-4BE6-A493-97B23BFFA701}" destId="{782466C2-3B9F-46DA-ADE9-C9562A3B72BD}" srcOrd="1" destOrd="0" parTransId="{EF425978-13DC-412E-8A04-F66C79C3D521}" sibTransId="{037BA95E-D35C-4EC7-9C57-B010C1B9F5EA}"/>
    <dgm:cxn modelId="{F3729657-9D0F-4503-9E27-A5CD985DC771}" srcId="{8CBE55BE-231D-4207-900C-FE86B4ECDB23}" destId="{6B856C88-9602-4BE6-A493-97B23BFFA701}" srcOrd="2" destOrd="0" parTransId="{E68870C3-C946-4AD2-A70B-5F219FBCD326}" sibTransId="{700A567A-452E-4915-8826-3EB8F4D1D6E8}"/>
    <dgm:cxn modelId="{9BE2464A-B7A0-42F4-88ED-BB7F37A3D2B5}" type="presOf" srcId="{A8FB20CC-38AD-4462-9A1A-1A5838821D8B}" destId="{5C576497-897A-40D3-AB63-7DE2024AF7D8}" srcOrd="0" destOrd="2" presId="urn:microsoft.com/office/officeart/2005/8/layout/vList6"/>
    <dgm:cxn modelId="{36A8A636-5345-4A61-8E78-7C7C49BAE977}" type="presOf" srcId="{D349DEA0-2615-4D3D-BA4A-867AF8B95E17}" destId="{362D4678-8168-49B2-8F87-A454ABDDE0E4}" srcOrd="0" destOrd="0" presId="urn:microsoft.com/office/officeart/2005/8/layout/vList6"/>
    <dgm:cxn modelId="{6B9D1D76-97C7-4EF5-A68A-BF15A7BD8473}" srcId="{8CBE55BE-231D-4207-900C-FE86B4ECDB23}" destId="{504249F9-0F73-43EF-9458-A89753A0C7A4}" srcOrd="1" destOrd="0" parTransId="{662AB730-F102-4FE3-9C13-890DFF6EDA04}" sibTransId="{E1D1FAB0-055D-41BA-93A5-D0103129D7A3}"/>
    <dgm:cxn modelId="{143E9200-D910-4C81-873D-364D065FDF94}" srcId="{6B856C88-9602-4BE6-A493-97B23BFFA701}" destId="{A8FB20CC-38AD-4462-9A1A-1A5838821D8B}" srcOrd="2" destOrd="0" parTransId="{A17B0C13-2D36-42B4-AADE-245FCF18F51F}" sibTransId="{DD3DD673-756C-498B-9933-6F28576D94CD}"/>
    <dgm:cxn modelId="{7B594D9E-BF03-40C3-A85E-84262567582B}" type="presOf" srcId="{6331C99E-F0D9-435D-8983-9A62C6E3CDEF}" destId="{362D4678-8168-49B2-8F87-A454ABDDE0E4}" srcOrd="0" destOrd="1" presId="urn:microsoft.com/office/officeart/2005/8/layout/vList6"/>
    <dgm:cxn modelId="{AB430604-2FA0-418F-B23E-53241ADF987A}" type="presOf" srcId="{3F637A8A-F8CF-4734-95E7-D65479D04B19}" destId="{91024322-2B10-45D3-BC94-FBEFD633AAA4}" srcOrd="0" destOrd="0" presId="urn:microsoft.com/office/officeart/2005/8/layout/vList6"/>
    <dgm:cxn modelId="{AC8322EF-0102-4407-B523-FAA5F5A40686}" type="presOf" srcId="{9C876E9B-8C01-41AF-9ADC-DE6B19F59D28}" destId="{362D4678-8168-49B2-8F87-A454ABDDE0E4}" srcOrd="0" destOrd="2" presId="urn:microsoft.com/office/officeart/2005/8/layout/vList6"/>
    <dgm:cxn modelId="{66C9AB7D-5894-4D20-A012-12ACC757FE6A}" srcId="{8CBE55BE-231D-4207-900C-FE86B4ECDB23}" destId="{BC0860D1-0579-4BC3-ADFE-A1559BF8475F}" srcOrd="3" destOrd="0" parTransId="{135EA711-A4A8-4E54-82D5-97F93F87C8DB}" sibTransId="{B76857B3-7DFD-49A2-8C45-706BA829D089}"/>
    <dgm:cxn modelId="{F6A03381-3E74-45F7-B4DC-6ACD38BEF37E}" srcId="{504249F9-0F73-43EF-9458-A89753A0C7A4}" destId="{6632EA50-6397-46F5-925E-2320B41BE5F3}" srcOrd="1" destOrd="0" parTransId="{1DBA4F98-ADB1-404C-BB18-A70789127ABD}" sibTransId="{EE6826C3-BF53-4E59-B680-271F2CC22F24}"/>
    <dgm:cxn modelId="{B510EE07-E343-44B2-A56D-51BDB3576109}" srcId="{3F637A8A-F8CF-4734-95E7-D65479D04B19}" destId="{6331C99E-F0D9-435D-8983-9A62C6E3CDEF}" srcOrd="1" destOrd="0" parTransId="{CCC3BC3B-D970-4978-9139-36561001E645}" sibTransId="{FDA99A7A-5D92-4A08-AF08-EF7F6B164FE5}"/>
    <dgm:cxn modelId="{A236D620-5BD9-41F4-8BB5-FBF8587E2227}" type="presOf" srcId="{E3520DCB-BE49-4B54-ACB5-EB1CF09F7E12}" destId="{AC413E62-3022-4AB3-AAD8-27579B06EEAC}" srcOrd="0" destOrd="0" presId="urn:microsoft.com/office/officeart/2005/8/layout/vList6"/>
    <dgm:cxn modelId="{BA487866-C036-4007-87BD-3CD056BFFA01}" srcId="{6B856C88-9602-4BE6-A493-97B23BFFA701}" destId="{32CED4BA-F958-4F1A-969A-9336FCC48F9E}" srcOrd="3" destOrd="0" parTransId="{EAAC1A53-AE54-4073-BED9-BFAEF7B38EF0}" sibTransId="{C239670E-EB2C-494C-93B2-CF5844378796}"/>
    <dgm:cxn modelId="{AAACBE72-D634-4C31-8D29-CDEE0699B706}" type="presOf" srcId="{6B856C88-9602-4BE6-A493-97B23BFFA701}" destId="{B2813240-73F1-4BAD-8D64-97203C4C67F8}" srcOrd="0" destOrd="0" presId="urn:microsoft.com/office/officeart/2005/8/layout/vList6"/>
    <dgm:cxn modelId="{38782A83-42AF-46B8-85E0-2BC20E045C1C}" type="presOf" srcId="{32CED4BA-F958-4F1A-969A-9336FCC48F9E}" destId="{5C576497-897A-40D3-AB63-7DE2024AF7D8}" srcOrd="0" destOrd="3" presId="urn:microsoft.com/office/officeart/2005/8/layout/vList6"/>
    <dgm:cxn modelId="{DFC9A256-F16B-433E-8FBF-2852BEF545D0}" type="presParOf" srcId="{628EE0D3-5EDC-4CF4-B39A-BED6546AC2A5}" destId="{01A5635A-7935-4C15-864C-E4C491C67A33}" srcOrd="0" destOrd="0" presId="urn:microsoft.com/office/officeart/2005/8/layout/vList6"/>
    <dgm:cxn modelId="{BEA29827-6DB5-4352-8244-80572B9200EB}" type="presParOf" srcId="{01A5635A-7935-4C15-864C-E4C491C67A33}" destId="{91024322-2B10-45D3-BC94-FBEFD633AAA4}" srcOrd="0" destOrd="0" presId="urn:microsoft.com/office/officeart/2005/8/layout/vList6"/>
    <dgm:cxn modelId="{73D2FCA2-BDF6-40B7-8D71-B6677E5B766C}" type="presParOf" srcId="{01A5635A-7935-4C15-864C-E4C491C67A33}" destId="{362D4678-8168-49B2-8F87-A454ABDDE0E4}" srcOrd="1" destOrd="0" presId="urn:microsoft.com/office/officeart/2005/8/layout/vList6"/>
    <dgm:cxn modelId="{795B7AF6-C98A-4189-ABF9-A59D7CA94267}" type="presParOf" srcId="{628EE0D3-5EDC-4CF4-B39A-BED6546AC2A5}" destId="{C7266160-AB93-4918-B493-4C356C7CC120}" srcOrd="1" destOrd="0" presId="urn:microsoft.com/office/officeart/2005/8/layout/vList6"/>
    <dgm:cxn modelId="{89A0BD7F-E639-4D18-9AB0-BE4989C4DC97}" type="presParOf" srcId="{628EE0D3-5EDC-4CF4-B39A-BED6546AC2A5}" destId="{895F4279-2212-461E-AA40-6D32536B3EA6}" srcOrd="2" destOrd="0" presId="urn:microsoft.com/office/officeart/2005/8/layout/vList6"/>
    <dgm:cxn modelId="{4EF39D0F-A137-4C36-B3A3-0ABFBD9C7782}" type="presParOf" srcId="{895F4279-2212-461E-AA40-6D32536B3EA6}" destId="{EAF2C7B6-77A0-407C-8953-AEFF56698982}" srcOrd="0" destOrd="0" presId="urn:microsoft.com/office/officeart/2005/8/layout/vList6"/>
    <dgm:cxn modelId="{560F11D4-E530-481F-9D7F-ECACFBC970B8}" type="presParOf" srcId="{895F4279-2212-461E-AA40-6D32536B3EA6}" destId="{59D1CC00-5981-4CD1-8118-6331487E8C92}" srcOrd="1" destOrd="0" presId="urn:microsoft.com/office/officeart/2005/8/layout/vList6"/>
    <dgm:cxn modelId="{38B856FB-0C7E-43CD-84F1-D36A73170B3B}" type="presParOf" srcId="{628EE0D3-5EDC-4CF4-B39A-BED6546AC2A5}" destId="{7F73F455-D65B-4D10-A937-446A62101A59}" srcOrd="3" destOrd="0" presId="urn:microsoft.com/office/officeart/2005/8/layout/vList6"/>
    <dgm:cxn modelId="{F377D5B7-CFC3-4294-AD43-9051317C1195}" type="presParOf" srcId="{628EE0D3-5EDC-4CF4-B39A-BED6546AC2A5}" destId="{EC2A2A9C-38AA-4C3A-814D-B5C6CC6E56D0}" srcOrd="4" destOrd="0" presId="urn:microsoft.com/office/officeart/2005/8/layout/vList6"/>
    <dgm:cxn modelId="{79FB63AC-EC1B-4B5C-BC4E-D85431CCD1D5}" type="presParOf" srcId="{EC2A2A9C-38AA-4C3A-814D-B5C6CC6E56D0}" destId="{B2813240-73F1-4BAD-8D64-97203C4C67F8}" srcOrd="0" destOrd="0" presId="urn:microsoft.com/office/officeart/2005/8/layout/vList6"/>
    <dgm:cxn modelId="{58FD7E50-D006-449D-90E7-393DB5545875}" type="presParOf" srcId="{EC2A2A9C-38AA-4C3A-814D-B5C6CC6E56D0}" destId="{5C576497-897A-40D3-AB63-7DE2024AF7D8}" srcOrd="1" destOrd="0" presId="urn:microsoft.com/office/officeart/2005/8/layout/vList6"/>
    <dgm:cxn modelId="{67FD71BF-08F4-4B08-B4AA-F206171C7EA0}" type="presParOf" srcId="{628EE0D3-5EDC-4CF4-B39A-BED6546AC2A5}" destId="{DFC838C0-B484-4DC0-868D-B046B3E3CD92}" srcOrd="5" destOrd="0" presId="urn:microsoft.com/office/officeart/2005/8/layout/vList6"/>
    <dgm:cxn modelId="{1D8DF511-C63E-46FB-9F3C-5A43D3AC378D}" type="presParOf" srcId="{628EE0D3-5EDC-4CF4-B39A-BED6546AC2A5}" destId="{68F85441-D0C8-4F25-9A64-8442364A72D1}" srcOrd="6" destOrd="0" presId="urn:microsoft.com/office/officeart/2005/8/layout/vList6"/>
    <dgm:cxn modelId="{BCE48264-24E2-4579-BC1A-8DEE5404CCCD}" type="presParOf" srcId="{68F85441-D0C8-4F25-9A64-8442364A72D1}" destId="{B3555ACF-AE0E-4F08-877C-FA8F55D3DB30}" srcOrd="0" destOrd="0" presId="urn:microsoft.com/office/officeart/2005/8/layout/vList6"/>
    <dgm:cxn modelId="{CECA995F-9F0E-401F-832F-1B338572CA67}" type="presParOf" srcId="{68F85441-D0C8-4F25-9A64-8442364A72D1}" destId="{AC413E62-3022-4AB3-AAD8-27579B06EEA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3EE8F2-3CEB-4258-8757-CEB9A6FB9337}">
      <dsp:nvSpPr>
        <dsp:cNvPr id="0" name=""/>
        <dsp:cNvSpPr/>
      </dsp:nvSpPr>
      <dsp:spPr>
        <a:xfrm>
          <a:off x="0" y="72008"/>
          <a:ext cx="8435280" cy="1250698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Реализация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</a:t>
          </a:r>
          <a:endParaRPr lang="ru-RU" sz="1900" kern="1200" dirty="0"/>
        </a:p>
      </dsp:txBody>
      <dsp:txXfrm>
        <a:off x="0" y="72008"/>
        <a:ext cx="8435280" cy="1250698"/>
      </dsp:txXfrm>
    </dsp:sp>
    <dsp:sp modelId="{0DD7F88A-BCB9-492B-97C3-84E7E2DE1388}">
      <dsp:nvSpPr>
        <dsp:cNvPr id="0" name=""/>
        <dsp:cNvSpPr/>
      </dsp:nvSpPr>
      <dsp:spPr>
        <a:xfrm>
          <a:off x="0" y="1368142"/>
          <a:ext cx="8435280" cy="860037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Повышение эффективности бюджетных расходов</a:t>
          </a:r>
          <a:endParaRPr lang="ru-RU" sz="1900" kern="1200" dirty="0"/>
        </a:p>
      </dsp:txBody>
      <dsp:txXfrm>
        <a:off x="0" y="1368142"/>
        <a:ext cx="8435280" cy="860037"/>
      </dsp:txXfrm>
    </dsp:sp>
    <dsp:sp modelId="{1DF61970-6390-4E47-81A7-EB795E0325FC}">
      <dsp:nvSpPr>
        <dsp:cNvPr id="0" name=""/>
        <dsp:cNvSpPr/>
      </dsp:nvSpPr>
      <dsp:spPr>
        <a:xfrm>
          <a:off x="0" y="2304257"/>
          <a:ext cx="8435280" cy="1139749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Взаимодействие с краевыми органами власти по увеличению объема финансовой поддержки из краевого бюджета</a:t>
          </a:r>
          <a:endParaRPr lang="ru-RU" sz="1900" kern="1200" dirty="0"/>
        </a:p>
      </dsp:txBody>
      <dsp:txXfrm>
        <a:off x="0" y="2304257"/>
        <a:ext cx="8435280" cy="1139749"/>
      </dsp:txXfrm>
    </dsp:sp>
    <dsp:sp modelId="{0E1F0102-109B-45CE-8E50-E56391AC3D0F}">
      <dsp:nvSpPr>
        <dsp:cNvPr id="0" name=""/>
        <dsp:cNvSpPr/>
      </dsp:nvSpPr>
      <dsp:spPr>
        <a:xfrm>
          <a:off x="0" y="3528385"/>
          <a:ext cx="8435280" cy="745585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Обеспечение открытости бюджетного процесса и вовлечение в него граждан</a:t>
          </a:r>
          <a:endParaRPr lang="ru-RU" sz="1900" kern="1200" dirty="0"/>
        </a:p>
      </dsp:txBody>
      <dsp:txXfrm>
        <a:off x="0" y="3528385"/>
        <a:ext cx="8435280" cy="745585"/>
      </dsp:txXfrm>
    </dsp:sp>
    <dsp:sp modelId="{7FD33AA3-5634-48DC-8F5E-37164D1831F5}">
      <dsp:nvSpPr>
        <dsp:cNvPr id="0" name=""/>
        <dsp:cNvSpPr/>
      </dsp:nvSpPr>
      <dsp:spPr>
        <a:xfrm>
          <a:off x="0" y="4392496"/>
          <a:ext cx="8435280" cy="798807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Совершенствование системы межбюджетных отношений</a:t>
          </a:r>
          <a:endParaRPr lang="ru-RU" sz="1900" kern="1200" dirty="0"/>
        </a:p>
      </dsp:txBody>
      <dsp:txXfrm>
        <a:off x="0" y="4392496"/>
        <a:ext cx="8435280" cy="79880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2D4678-8168-49B2-8F87-A454ABDDE0E4}">
      <dsp:nvSpPr>
        <dsp:cNvPr id="0" name=""/>
        <dsp:cNvSpPr/>
      </dsp:nvSpPr>
      <dsp:spPr>
        <a:xfrm>
          <a:off x="1907714" y="0"/>
          <a:ext cx="3503680" cy="1176971"/>
        </a:xfrm>
        <a:prstGeom prst="rightArrow">
          <a:avLst>
            <a:gd name="adj1" fmla="val 75000"/>
            <a:gd name="adj2" fmla="val 50000"/>
          </a:avLst>
        </a:prstGeom>
        <a:solidFill>
          <a:srgbClr val="FFC000"/>
        </a:soli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0" i="0" u="none" strike="noStrike" kern="1200" dirty="0" smtClean="0">
              <a:latin typeface="Arial Cyr"/>
            </a:rPr>
            <a:t>создание (обновление) материально-технической базы для реализации  программ цифрового и гуманитарного профилей</a:t>
          </a:r>
          <a:endParaRPr lang="ru-RU" sz="1100" kern="1200" dirty="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0" i="0" u="none" strike="noStrike" kern="1200" dirty="0" smtClean="0">
              <a:latin typeface="Arial Cyr"/>
            </a:rPr>
            <a:t>внедрение целевой модели цифровой образовательной среды</a:t>
          </a:r>
          <a:endParaRPr lang="ru-RU" sz="11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</dsp:txBody>
      <dsp:txXfrm>
        <a:off x="1907714" y="0"/>
        <a:ext cx="3503680" cy="1176971"/>
      </dsp:txXfrm>
    </dsp:sp>
    <dsp:sp modelId="{91024322-2B10-45D3-BC94-FBEFD633AAA4}">
      <dsp:nvSpPr>
        <dsp:cNvPr id="0" name=""/>
        <dsp:cNvSpPr/>
      </dsp:nvSpPr>
      <dsp:spPr>
        <a:xfrm>
          <a:off x="179540" y="351684"/>
          <a:ext cx="1683028" cy="467459"/>
        </a:xfrm>
        <a:prstGeom prst="roundRect">
          <a:avLst/>
        </a:prstGeom>
        <a:solidFill>
          <a:srgbClr val="00863D">
            <a:alpha val="40000"/>
          </a:srgb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образование</a:t>
          </a:r>
          <a:endParaRPr lang="ru-RU" sz="2000" kern="1200" dirty="0"/>
        </a:p>
      </dsp:txBody>
      <dsp:txXfrm>
        <a:off x="179540" y="351684"/>
        <a:ext cx="1683028" cy="467459"/>
      </dsp:txXfrm>
    </dsp:sp>
    <dsp:sp modelId="{59D1CC00-5981-4CD1-8118-6331487E8C92}">
      <dsp:nvSpPr>
        <dsp:cNvPr id="0" name=""/>
        <dsp:cNvSpPr/>
      </dsp:nvSpPr>
      <dsp:spPr>
        <a:xfrm>
          <a:off x="1907696" y="1382678"/>
          <a:ext cx="3557682" cy="1061178"/>
        </a:xfrm>
        <a:prstGeom prst="rightArrow">
          <a:avLst>
            <a:gd name="adj1" fmla="val 75000"/>
            <a:gd name="adj2" fmla="val 50000"/>
          </a:avLst>
        </a:prstGeom>
        <a:solidFill>
          <a:srgbClr val="FFC000"/>
        </a:soli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0" i="0" u="none" strike="noStrike" kern="1200" dirty="0" smtClean="0">
              <a:latin typeface="Arial Cyr"/>
            </a:rPr>
            <a:t>на поддержку творческих фестивалей и конкурсов, в том числе для детей и молодежи</a:t>
          </a:r>
          <a:endParaRPr lang="ru-RU" sz="1100" kern="1200" dirty="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0" i="0" u="none" strike="noStrike" kern="1200" dirty="0" smtClean="0">
              <a:latin typeface="Arial Cyr"/>
            </a:rPr>
            <a:t>на создание (реконструкцию) и капитальный ремонт </a:t>
          </a:r>
          <a:r>
            <a:rPr lang="ru-RU" sz="1100" b="0" i="0" u="none" strike="noStrike" kern="1200" dirty="0" err="1" smtClean="0">
              <a:latin typeface="Arial Cyr"/>
            </a:rPr>
            <a:t>культурно-досуговых</a:t>
          </a:r>
          <a:r>
            <a:rPr lang="ru-RU" sz="1100" b="0" i="0" u="none" strike="noStrike" kern="1200" dirty="0" smtClean="0">
              <a:latin typeface="Arial Cyr"/>
            </a:rPr>
            <a:t> учреждений в сельской местности </a:t>
          </a:r>
          <a:endParaRPr lang="ru-RU" sz="1100" kern="1200" dirty="0"/>
        </a:p>
      </dsp:txBody>
      <dsp:txXfrm>
        <a:off x="1907696" y="1382678"/>
        <a:ext cx="3557682" cy="1061178"/>
      </dsp:txXfrm>
    </dsp:sp>
    <dsp:sp modelId="{EAF2C7B6-77A0-407C-8953-AEFF56698982}">
      <dsp:nvSpPr>
        <dsp:cNvPr id="0" name=""/>
        <dsp:cNvSpPr/>
      </dsp:nvSpPr>
      <dsp:spPr>
        <a:xfrm>
          <a:off x="179504" y="1535618"/>
          <a:ext cx="1641684" cy="414525"/>
        </a:xfrm>
        <a:prstGeom prst="roundRect">
          <a:avLst/>
        </a:prstGeom>
        <a:solidFill>
          <a:srgbClr val="00863D">
            <a:alpha val="40000"/>
          </a:srgb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культура</a:t>
          </a:r>
          <a:endParaRPr lang="ru-RU" sz="2000" kern="1200" dirty="0"/>
        </a:p>
      </dsp:txBody>
      <dsp:txXfrm>
        <a:off x="179504" y="1535618"/>
        <a:ext cx="1641684" cy="414525"/>
      </dsp:txXfrm>
    </dsp:sp>
    <dsp:sp modelId="{5C576497-897A-40D3-AB63-7DE2024AF7D8}">
      <dsp:nvSpPr>
        <dsp:cNvPr id="0" name=""/>
        <dsp:cNvSpPr/>
      </dsp:nvSpPr>
      <dsp:spPr>
        <a:xfrm>
          <a:off x="1907687" y="2664822"/>
          <a:ext cx="3545042" cy="1073557"/>
        </a:xfrm>
        <a:prstGeom prst="rightArrow">
          <a:avLst>
            <a:gd name="adj1" fmla="val 75000"/>
            <a:gd name="adj2" fmla="val 50000"/>
          </a:avLst>
        </a:prstGeom>
        <a:solidFill>
          <a:srgbClr val="FFC000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0" i="0" u="none" strike="noStrike" kern="1200" dirty="0" smtClean="0">
              <a:latin typeface="Arial Cyr"/>
            </a:rPr>
            <a:t>устройство пешеходных переходов</a:t>
          </a:r>
          <a:endParaRPr lang="ru-RU" sz="600" kern="1200" dirty="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u="none" strike="noStrike" kern="1200" dirty="0" smtClean="0">
              <a:latin typeface="Arial Cyr" pitchFamily="34" charset="0"/>
              <a:cs typeface="Arial Cyr" pitchFamily="34" charset="0"/>
            </a:rPr>
            <a:t>приобретение светоотражающих значков (знаков) для детей начальных классов</a:t>
          </a:r>
          <a:endParaRPr lang="ru-RU" sz="1100" kern="1200" dirty="0"/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u="none" strike="noStrike" kern="1200" dirty="0" smtClean="0">
              <a:latin typeface="Arial Cyr" pitchFamily="34" charset="0"/>
              <a:cs typeface="Arial Cyr" pitchFamily="34" charset="0"/>
            </a:rPr>
            <a:t>обустройство участков улично-дорожной сети вблизи образовательных организаций</a:t>
          </a:r>
          <a:endParaRPr lang="ru-RU" sz="1100" kern="1200" dirty="0"/>
        </a:p>
        <a:p>
          <a:pPr marL="57150" lvl="1" indent="-57150" algn="ctr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00" kern="1200" dirty="0"/>
        </a:p>
      </dsp:txBody>
      <dsp:txXfrm>
        <a:off x="1907687" y="2664822"/>
        <a:ext cx="3545042" cy="1073557"/>
      </dsp:txXfrm>
    </dsp:sp>
    <dsp:sp modelId="{B2813240-73F1-4BAD-8D64-97203C4C67F8}">
      <dsp:nvSpPr>
        <dsp:cNvPr id="0" name=""/>
        <dsp:cNvSpPr/>
      </dsp:nvSpPr>
      <dsp:spPr>
        <a:xfrm>
          <a:off x="107493" y="2736304"/>
          <a:ext cx="1668613" cy="877369"/>
        </a:xfrm>
        <a:prstGeom prst="roundRect">
          <a:avLst/>
        </a:prstGeom>
        <a:solidFill>
          <a:srgbClr val="00863D">
            <a:alpha val="40000"/>
          </a:srgb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Безопасные </a:t>
          </a:r>
          <a:r>
            <a:rPr lang="ru-RU" sz="1600" kern="1200" dirty="0" smtClean="0"/>
            <a:t>и качественные автомобильные дороги</a:t>
          </a:r>
          <a:endParaRPr lang="ru-RU" sz="1600" kern="1200" dirty="0"/>
        </a:p>
      </dsp:txBody>
      <dsp:txXfrm>
        <a:off x="107493" y="2736304"/>
        <a:ext cx="1668613" cy="877369"/>
      </dsp:txXfrm>
    </dsp:sp>
    <dsp:sp modelId="{AC413E62-3022-4AB3-AAD8-27579B06EEAC}">
      <dsp:nvSpPr>
        <dsp:cNvPr id="0" name=""/>
        <dsp:cNvSpPr/>
      </dsp:nvSpPr>
      <dsp:spPr>
        <a:xfrm>
          <a:off x="1907696" y="3834532"/>
          <a:ext cx="3550367" cy="784094"/>
        </a:xfrm>
        <a:prstGeom prst="rightArrow">
          <a:avLst>
            <a:gd name="adj1" fmla="val 75000"/>
            <a:gd name="adj2" fmla="val 50000"/>
          </a:avLst>
        </a:prstGeom>
        <a:solidFill>
          <a:srgbClr val="FFC000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Обеспечение мероприятий по строительству и реконструкцию объектов питьевого водоснабжения</a:t>
          </a:r>
          <a:endParaRPr lang="ru-RU" sz="1100" kern="1200" dirty="0"/>
        </a:p>
      </dsp:txBody>
      <dsp:txXfrm>
        <a:off x="1907696" y="3834532"/>
        <a:ext cx="3550367" cy="784094"/>
      </dsp:txXfrm>
    </dsp:sp>
    <dsp:sp modelId="{B3555ACF-AE0E-4F08-877C-FA8F55D3DB30}">
      <dsp:nvSpPr>
        <dsp:cNvPr id="0" name=""/>
        <dsp:cNvSpPr/>
      </dsp:nvSpPr>
      <dsp:spPr>
        <a:xfrm>
          <a:off x="179504" y="3908931"/>
          <a:ext cx="1641684" cy="627572"/>
        </a:xfrm>
        <a:prstGeom prst="roundRect">
          <a:avLst/>
        </a:prstGeom>
        <a:solidFill>
          <a:srgbClr val="00863D">
            <a:alpha val="40000"/>
          </a:srgb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Жилье и городская среда</a:t>
          </a:r>
          <a:endParaRPr lang="ru-RU" sz="1600" kern="1200" dirty="0"/>
        </a:p>
      </dsp:txBody>
      <dsp:txXfrm>
        <a:off x="179504" y="3908931"/>
        <a:ext cx="1641684" cy="627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0.86554</cdr:x>
      <cdr:y>0</cdr:y>
    </cdr:from>
    <cdr:to>
      <cdr:x>1</cdr:x>
      <cdr:y>0.07368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68344" y="-1"/>
          <a:ext cx="1186001" cy="371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/>
            <a:t>(тысяч рублей)</a:t>
          </a:r>
        </a:p>
        <a:p xmlns:a="http://schemas.openxmlformats.org/drawingml/2006/main">
          <a:endParaRPr lang="ru-RU" sz="1400" dirty="0" smtClean="0"/>
        </a:p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0.2571</cdr:x>
      <cdr:y>0.45714</cdr:y>
    </cdr:from>
    <cdr:to>
      <cdr:x>0.33874</cdr:x>
      <cdr:y>0.51429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7744" y="2304255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0.20812</cdr:x>
      <cdr:y>0.67143</cdr:y>
    </cdr:from>
    <cdr:to>
      <cdr:x>0.26526</cdr:x>
      <cdr:y>0.72857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35696" y="3384375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0.19179</cdr:x>
      <cdr:y>0.65714</cdr:y>
    </cdr:from>
    <cdr:to>
      <cdr:x>0.27343</cdr:x>
      <cdr:y>0.71429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91680" y="3312367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0.51018</cdr:x>
      <cdr:y>0.28571</cdr:y>
    </cdr:from>
    <cdr:to>
      <cdr:x>0.61384</cdr:x>
      <cdr:y>0.37143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99992" y="1440159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0.36323</cdr:x>
      <cdr:y>0.04286</cdr:y>
    </cdr:from>
    <cdr:to>
      <cdr:x>0.36323</cdr:x>
      <cdr:y>0.07143</cdr:y>
    </cdr:to>
    <cdr:sp macro="" textlink="">
      <cdr:nvSpPr>
        <cdr:cNvPr id="37" name="Прямая соединительная линия 36"/>
        <cdr:cNvSpPr/>
      </cdr:nvSpPr>
      <cdr:spPr>
        <a:xfrm xmlns:a="http://schemas.openxmlformats.org/drawingml/2006/main">
          <a:off x="3203848" y="216023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0.36323</cdr:x>
      <cdr:y>0.04286</cdr:y>
    </cdr:to>
    <cdr:sp macro="" textlink="">
      <cdr:nvSpPr>
        <cdr:cNvPr id="41" name="Прямая соединительная линия 40"/>
        <cdr:cNvSpPr/>
      </cdr:nvSpPr>
      <cdr:spPr>
        <a:xfrm xmlns:a="http://schemas.openxmlformats.org/drawingml/2006/main" flipH="1">
          <a:off x="899592" y="216023"/>
          <a:ext cx="2304256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0.10199</cdr:x>
      <cdr:y>0.25714</cdr:y>
    </cdr:to>
    <cdr:sp macro="" textlink="">
      <cdr:nvSpPr>
        <cdr:cNvPr id="45" name="Прямая со стрелкой 44"/>
        <cdr:cNvSpPr/>
      </cdr:nvSpPr>
      <cdr:spPr>
        <a:xfrm xmlns:a="http://schemas.openxmlformats.org/drawingml/2006/main">
          <a:off x="899592" y="216023"/>
          <a:ext cx="0" cy="108012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0.23261</cdr:x>
      <cdr:y>0.1</cdr:y>
    </cdr:from>
    <cdr:to>
      <cdr:x>0.33874</cdr:x>
      <cdr:y>0.1</cdr:y>
    </cdr:to>
    <cdr:sp macro="" textlink="">
      <cdr:nvSpPr>
        <cdr:cNvPr id="51" name="Прямая соединительная линия 50"/>
        <cdr:cNvSpPr/>
      </cdr:nvSpPr>
      <cdr:spPr>
        <a:xfrm xmlns:a="http://schemas.openxmlformats.org/drawingml/2006/main">
          <a:off x="2051720" y="504055"/>
          <a:ext cx="93610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0.33874</cdr:x>
      <cdr:y>0.1</cdr:y>
    </cdr:from>
    <cdr:to>
      <cdr:x>0.33874</cdr:x>
      <cdr:y>0.12857</cdr:y>
    </cdr:to>
    <cdr:sp macro="" textlink="">
      <cdr:nvSpPr>
        <cdr:cNvPr id="53" name="Прямая соединительная линия 52"/>
        <cdr:cNvSpPr/>
      </cdr:nvSpPr>
      <cdr:spPr>
        <a:xfrm xmlns:a="http://schemas.openxmlformats.org/drawingml/2006/main">
          <a:off x="2987824" y="504055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0.23261</cdr:x>
      <cdr:y>0.1</cdr:y>
    </cdr:from>
    <cdr:to>
      <cdr:x>0.23261</cdr:x>
      <cdr:y>0.12857</cdr:y>
    </cdr:to>
    <cdr:sp macro="" textlink="">
      <cdr:nvSpPr>
        <cdr:cNvPr id="57" name="Прямая со стрелкой 56"/>
        <cdr:cNvSpPr/>
      </cdr:nvSpPr>
      <cdr:spPr>
        <a:xfrm xmlns:a="http://schemas.openxmlformats.org/drawingml/2006/main">
          <a:off x="2051720" y="504055"/>
          <a:ext cx="0" cy="1440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0.20812</cdr:x>
      <cdr:y>0.1</cdr:y>
    </cdr:from>
    <cdr:to>
      <cdr:x>0.20812</cdr:x>
      <cdr:y>0.12857</cdr:y>
    </cdr:to>
    <cdr:sp macro="" textlink="">
      <cdr:nvSpPr>
        <cdr:cNvPr id="61" name="Прямая соединительная линия 60"/>
        <cdr:cNvSpPr/>
      </cdr:nvSpPr>
      <cdr:spPr>
        <a:xfrm xmlns:a="http://schemas.openxmlformats.org/drawingml/2006/main">
          <a:off x="1835696" y="504055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0.14281</cdr:x>
      <cdr:y>0.1</cdr:y>
    </cdr:from>
    <cdr:to>
      <cdr:x>0.20812</cdr:x>
      <cdr:y>0.1</cdr:y>
    </cdr:to>
    <cdr:sp macro="" textlink="">
      <cdr:nvSpPr>
        <cdr:cNvPr id="63" name="Прямая соединительная линия 62"/>
        <cdr:cNvSpPr/>
      </cdr:nvSpPr>
      <cdr:spPr>
        <a:xfrm xmlns:a="http://schemas.openxmlformats.org/drawingml/2006/main" flipH="1">
          <a:off x="1259632" y="504055"/>
          <a:ext cx="57606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0.14281</cdr:x>
      <cdr:y>0.1</cdr:y>
    </cdr:from>
    <cdr:to>
      <cdr:x>0.14281</cdr:x>
      <cdr:y>0.24286</cdr:y>
    </cdr:to>
    <cdr:sp macro="" textlink="">
      <cdr:nvSpPr>
        <cdr:cNvPr id="65" name="Прямая со стрелкой 64"/>
        <cdr:cNvSpPr/>
      </cdr:nvSpPr>
      <cdr:spPr>
        <a:xfrm xmlns:a="http://schemas.openxmlformats.org/drawingml/2006/main">
          <a:off x="1259632" y="504055"/>
          <a:ext cx="0" cy="72008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0.19995</cdr:x>
      <cdr:y>0</cdr:y>
    </cdr:from>
    <cdr:to>
      <cdr:x>0.28729</cdr:x>
      <cdr:y>0.04286</cdr:y>
    </cdr:to>
    <cdr:sp macro="" textlink="">
      <cdr:nvSpPr>
        <cdr:cNvPr id="66" name="TextBox 65"/>
        <cdr:cNvSpPr txBox="1"/>
      </cdr:nvSpPr>
      <cdr:spPr>
        <a:xfrm xmlns:a="http://schemas.openxmlformats.org/drawingml/2006/main">
          <a:off x="1763688" y="0"/>
          <a:ext cx="77038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+5,6%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0.2571</cdr:x>
      <cdr:y>0.05714</cdr:y>
    </cdr:from>
    <cdr:to>
      <cdr:x>0.32241</cdr:x>
      <cdr:y>0.1</cdr:y>
    </cdr:to>
    <cdr:sp macro="" textlink="">
      <cdr:nvSpPr>
        <cdr:cNvPr id="67" name="TextBox 66"/>
        <cdr:cNvSpPr txBox="1"/>
      </cdr:nvSpPr>
      <cdr:spPr>
        <a:xfrm xmlns:a="http://schemas.openxmlformats.org/drawingml/2006/main">
          <a:off x="2267744" y="288032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-3,7%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0.14281</cdr:x>
      <cdr:y>0.05714</cdr:y>
    </cdr:from>
    <cdr:to>
      <cdr:x>0.21628</cdr:x>
      <cdr:y>0.1</cdr:y>
    </cdr:to>
    <cdr:sp macro="" textlink="">
      <cdr:nvSpPr>
        <cdr:cNvPr id="68" name="TextBox 67"/>
        <cdr:cNvSpPr txBox="1"/>
      </cdr:nvSpPr>
      <cdr:spPr>
        <a:xfrm xmlns:a="http://schemas.openxmlformats.org/drawingml/2006/main">
          <a:off x="1259632" y="288032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+9,6%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0.36323</cdr:x>
      <cdr:y>0.04286</cdr:y>
    </cdr:from>
    <cdr:to>
      <cdr:x>0.36323</cdr:x>
      <cdr:y>0.07143</cdr:y>
    </cdr:to>
    <cdr:sp macro="" textlink="">
      <cdr:nvSpPr>
        <cdr:cNvPr id="69" name="Прямая соединительная линия 68"/>
        <cdr:cNvSpPr/>
      </cdr:nvSpPr>
      <cdr:spPr>
        <a:xfrm xmlns:a="http://schemas.openxmlformats.org/drawingml/2006/main">
          <a:off x="3203848" y="216023"/>
          <a:ext cx="0" cy="14401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0.36323</cdr:x>
      <cdr:y>0.04286</cdr:y>
    </cdr:to>
    <cdr:sp macro="" textlink="">
      <cdr:nvSpPr>
        <cdr:cNvPr id="70" name="Прямая соединительная линия 69"/>
        <cdr:cNvSpPr/>
      </cdr:nvSpPr>
      <cdr:spPr>
        <a:xfrm xmlns:a="http://schemas.openxmlformats.org/drawingml/2006/main" flipH="1">
          <a:off x="899592" y="216023"/>
          <a:ext cx="2304256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0.10199</cdr:x>
      <cdr:y>0.25714</cdr:y>
    </cdr:to>
    <cdr:sp macro="" textlink="">
      <cdr:nvSpPr>
        <cdr:cNvPr id="71" name="Прямая со стрелкой 70"/>
        <cdr:cNvSpPr/>
      </cdr:nvSpPr>
      <cdr:spPr>
        <a:xfrm xmlns:a="http://schemas.openxmlformats.org/drawingml/2006/main">
          <a:off x="899592" y="216023"/>
          <a:ext cx="0" cy="108012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0.36323</cdr:x>
      <cdr:y>0.04286</cdr:y>
    </cdr:from>
    <cdr:to>
      <cdr:x>0.36323</cdr:x>
      <cdr:y>0.07143</cdr:y>
    </cdr:to>
    <cdr:sp macro="" textlink="">
      <cdr:nvSpPr>
        <cdr:cNvPr id="72" name="Прямая соединительная линия 71"/>
        <cdr:cNvSpPr/>
      </cdr:nvSpPr>
      <cdr:spPr>
        <a:xfrm xmlns:a="http://schemas.openxmlformats.org/drawingml/2006/main">
          <a:off x="3203848" y="216023"/>
          <a:ext cx="0" cy="14401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0.36323</cdr:x>
      <cdr:y>0.04286</cdr:y>
    </cdr:to>
    <cdr:sp macro="" textlink="">
      <cdr:nvSpPr>
        <cdr:cNvPr id="73" name="Прямая соединительная линия 72"/>
        <cdr:cNvSpPr/>
      </cdr:nvSpPr>
      <cdr:spPr>
        <a:xfrm xmlns:a="http://schemas.openxmlformats.org/drawingml/2006/main" flipH="1">
          <a:off x="899592" y="216023"/>
          <a:ext cx="2304256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0.10199</cdr:x>
      <cdr:y>0.25714</cdr:y>
    </cdr:to>
    <cdr:sp macro="" textlink="">
      <cdr:nvSpPr>
        <cdr:cNvPr id="74" name="Прямая со стрелкой 73"/>
        <cdr:cNvSpPr/>
      </cdr:nvSpPr>
      <cdr:spPr>
        <a:xfrm xmlns:a="http://schemas.openxmlformats.org/drawingml/2006/main">
          <a:off x="899592" y="216023"/>
          <a:ext cx="0" cy="108012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82" name="Прямая соединительная линия 81"/>
        <cdr:cNvSpPr/>
      </cdr:nvSpPr>
      <cdr:spPr>
        <a:xfrm xmlns:a="http://schemas.openxmlformats.org/drawingml/2006/main">
          <a:off x="0" y="-836712"/>
          <a:ext cx="0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00" name="Прямая соединительная линия 99"/>
        <cdr:cNvSpPr/>
      </cdr:nvSpPr>
      <cdr:spPr>
        <a:xfrm xmlns:a="http://schemas.openxmlformats.org/drawingml/2006/main">
          <a:off x="0" y="-836712"/>
          <a:ext cx="0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0.72243</cdr:x>
      <cdr:y>0.03896</cdr:y>
    </cdr:from>
    <cdr:to>
      <cdr:x>0.72243</cdr:x>
      <cdr:y>0.1039</cdr:y>
    </cdr:to>
    <cdr:sp macro="" textlink="">
      <cdr:nvSpPr>
        <cdr:cNvPr id="112" name="Прямая соединительная линия 111"/>
        <cdr:cNvSpPr/>
      </cdr:nvSpPr>
      <cdr:spPr>
        <a:xfrm xmlns:a="http://schemas.openxmlformats.org/drawingml/2006/main" flipV="1">
          <a:off x="6372200" y="216024"/>
          <a:ext cx="0" cy="36004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0.49385</cdr:x>
      <cdr:y>0.03896</cdr:y>
    </cdr:from>
    <cdr:to>
      <cdr:x>0.72243</cdr:x>
      <cdr:y>0.03896</cdr:y>
    </cdr:to>
    <cdr:sp macro="" textlink="">
      <cdr:nvSpPr>
        <cdr:cNvPr id="114" name="Прямая соединительная линия 113"/>
        <cdr:cNvSpPr/>
      </cdr:nvSpPr>
      <cdr:spPr>
        <a:xfrm xmlns:a="http://schemas.openxmlformats.org/drawingml/2006/main" flipH="1">
          <a:off x="4355976" y="216024"/>
          <a:ext cx="201622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0.49385</cdr:x>
      <cdr:y>0.03896</cdr:y>
    </cdr:from>
    <cdr:to>
      <cdr:x>0.49385</cdr:x>
      <cdr:y>0.19481</cdr:y>
    </cdr:to>
    <cdr:sp macro="" textlink="">
      <cdr:nvSpPr>
        <cdr:cNvPr id="116" name="Прямая со стрелкой 115"/>
        <cdr:cNvSpPr/>
      </cdr:nvSpPr>
      <cdr:spPr>
        <a:xfrm xmlns:a="http://schemas.openxmlformats.org/drawingml/2006/main">
          <a:off x="4355976" y="216024"/>
          <a:ext cx="0" cy="864096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0.55916</cdr:x>
      <cdr:y>0</cdr:y>
    </cdr:from>
    <cdr:to>
      <cdr:x>0.63263</cdr:x>
      <cdr:y>0.03896</cdr:y>
    </cdr:to>
    <cdr:sp macro="" textlink="">
      <cdr:nvSpPr>
        <cdr:cNvPr id="117" name="TextBox 116"/>
        <cdr:cNvSpPr txBox="1"/>
      </cdr:nvSpPr>
      <cdr:spPr>
        <a:xfrm xmlns:a="http://schemas.openxmlformats.org/drawingml/2006/main">
          <a:off x="4932040" y="0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+4,5%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0.69794</cdr:x>
      <cdr:y>0.07792</cdr:y>
    </cdr:from>
    <cdr:to>
      <cdr:x>0.69794</cdr:x>
      <cdr:y>0.1039</cdr:y>
    </cdr:to>
    <cdr:sp macro="" textlink="">
      <cdr:nvSpPr>
        <cdr:cNvPr id="127" name="Прямая соединительная линия 126"/>
        <cdr:cNvSpPr/>
      </cdr:nvSpPr>
      <cdr:spPr>
        <a:xfrm xmlns:a="http://schemas.openxmlformats.org/drawingml/2006/main" flipV="1">
          <a:off x="6156176" y="432048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0.63263</cdr:x>
      <cdr:y>0.07792</cdr:y>
    </cdr:from>
    <cdr:to>
      <cdr:x>0.69794</cdr:x>
      <cdr:y>0.07792</cdr:y>
    </cdr:to>
    <cdr:sp macro="" textlink="">
      <cdr:nvSpPr>
        <cdr:cNvPr id="129" name="Прямая соединительная линия 128"/>
        <cdr:cNvSpPr/>
      </cdr:nvSpPr>
      <cdr:spPr>
        <a:xfrm xmlns:a="http://schemas.openxmlformats.org/drawingml/2006/main" flipH="1">
          <a:off x="5580112" y="432048"/>
          <a:ext cx="57606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0.63263</cdr:x>
      <cdr:y>0.07792</cdr:y>
    </cdr:from>
    <cdr:to>
      <cdr:x>0.63263</cdr:x>
      <cdr:y>0.1039</cdr:y>
    </cdr:to>
    <cdr:sp macro="" textlink="">
      <cdr:nvSpPr>
        <cdr:cNvPr id="131" name="Прямая со стрелкой 130"/>
        <cdr:cNvSpPr/>
      </cdr:nvSpPr>
      <cdr:spPr>
        <a:xfrm xmlns:a="http://schemas.openxmlformats.org/drawingml/2006/main">
          <a:off x="5580112" y="432048"/>
          <a:ext cx="0" cy="1440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0.59998</cdr:x>
      <cdr:y>0.07792</cdr:y>
    </cdr:from>
    <cdr:to>
      <cdr:x>0.59998</cdr:x>
      <cdr:y>0.1039</cdr:y>
    </cdr:to>
    <cdr:sp macro="" textlink="">
      <cdr:nvSpPr>
        <cdr:cNvPr id="133" name="Прямая соединительная линия 132"/>
        <cdr:cNvSpPr/>
      </cdr:nvSpPr>
      <cdr:spPr>
        <a:xfrm xmlns:a="http://schemas.openxmlformats.org/drawingml/2006/main" flipV="1">
          <a:off x="5292080" y="432048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0.5265</cdr:x>
      <cdr:y>0.07792</cdr:y>
    </cdr:from>
    <cdr:to>
      <cdr:x>0.59998</cdr:x>
      <cdr:y>0.07792</cdr:y>
    </cdr:to>
    <cdr:sp macro="" textlink="">
      <cdr:nvSpPr>
        <cdr:cNvPr id="135" name="Прямая соединительная линия 134"/>
        <cdr:cNvSpPr/>
      </cdr:nvSpPr>
      <cdr:spPr>
        <a:xfrm xmlns:a="http://schemas.openxmlformats.org/drawingml/2006/main" flipH="1">
          <a:off x="4644008" y="432048"/>
          <a:ext cx="648072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0.5265</cdr:x>
      <cdr:y>0.07792</cdr:y>
    </cdr:from>
    <cdr:to>
      <cdr:x>0.5265</cdr:x>
      <cdr:y>0.18182</cdr:y>
    </cdr:to>
    <cdr:sp macro="" textlink="">
      <cdr:nvSpPr>
        <cdr:cNvPr id="137" name="Прямая со стрелкой 136"/>
        <cdr:cNvSpPr/>
      </cdr:nvSpPr>
      <cdr:spPr>
        <a:xfrm xmlns:a="http://schemas.openxmlformats.org/drawingml/2006/main">
          <a:off x="4644008" y="432048"/>
          <a:ext cx="0" cy="576064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0.53467</cdr:x>
      <cdr:y>0.03896</cdr:y>
    </cdr:from>
    <cdr:to>
      <cdr:x>0.6163</cdr:x>
      <cdr:y>0.09091</cdr:y>
    </cdr:to>
    <cdr:sp macro="" textlink="">
      <cdr:nvSpPr>
        <cdr:cNvPr id="138" name="TextBox 137"/>
        <cdr:cNvSpPr txBox="1"/>
      </cdr:nvSpPr>
      <cdr:spPr>
        <a:xfrm xmlns:a="http://schemas.openxmlformats.org/drawingml/2006/main">
          <a:off x="4716016" y="21602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+9,8%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0.6408</cdr:x>
      <cdr:y>0.03896</cdr:y>
    </cdr:from>
    <cdr:to>
      <cdr:x>0.71427</cdr:x>
      <cdr:y>0.07792</cdr:y>
    </cdr:to>
    <cdr:sp macro="" textlink="">
      <cdr:nvSpPr>
        <cdr:cNvPr id="139" name="TextBox 138"/>
        <cdr:cNvSpPr txBox="1"/>
      </cdr:nvSpPr>
      <cdr:spPr>
        <a:xfrm xmlns:a="http://schemas.openxmlformats.org/drawingml/2006/main">
          <a:off x="5652120" y="216024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-</a:t>
          </a:r>
          <a:r>
            <a:rPr lang="ru-RU" sz="1200" dirty="0" smtClean="0"/>
            <a:t>4,8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0.11413</cdr:x>
      <cdr:y>0.7973</cdr:y>
    </cdr:from>
    <cdr:to>
      <cdr:x>0.17713</cdr:x>
      <cdr:y>0.85135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43608" y="4248471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0.07082</cdr:x>
      <cdr:y>0.53378</cdr:y>
    </cdr:from>
    <cdr:to>
      <cdr:x>0.14169</cdr:x>
      <cdr:y>0.61486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7564" y="2844315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ФФП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C2C29-5BCC-4E5F-B686-84A5DC596139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614B7-BCD3-4155-8225-A8B9314C7B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614B7-BCD3-4155-8225-A8B9314C7BCC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00642D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</a:t>
            </a:r>
            <a:r>
              <a:rPr lang="ru-RU" sz="1200" dirty="0" smtClean="0"/>
              <a:t>Финансовое управление администрации </a:t>
            </a:r>
            <a:r>
              <a:rPr lang="ru-RU" sz="1200" dirty="0" err="1" smtClean="0"/>
              <a:t>Богучанского</a:t>
            </a:r>
            <a:r>
              <a:rPr lang="ru-RU" sz="1200" dirty="0" smtClean="0"/>
              <a:t> района</a:t>
            </a:r>
            <a:endParaRPr lang="ru-RU" sz="1200" dirty="0"/>
          </a:p>
        </p:txBody>
      </p:sp>
      <p:pic>
        <p:nvPicPr>
          <p:cNvPr id="9" name="Picture 2" descr="Y:\Пользователи\Панова Р.М\герб Богучан район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9552" cy="620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395536" y="980728"/>
            <a:ext cx="8496944" cy="0"/>
          </a:xfrm>
          <a:prstGeom prst="line">
            <a:avLst/>
          </a:prstGeom>
          <a:ln w="15875"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56A6-DD9B-45C4-AF8E-B188AD1823C5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00642D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</a:t>
            </a:r>
            <a:r>
              <a:rPr lang="ru-RU" sz="1200" dirty="0" smtClean="0"/>
              <a:t>Финансовое управление администрации </a:t>
            </a:r>
            <a:r>
              <a:rPr lang="ru-RU" sz="1200" dirty="0" err="1" smtClean="0"/>
              <a:t>Богучанского</a:t>
            </a:r>
            <a:r>
              <a:rPr lang="ru-RU" sz="1200" dirty="0" smtClean="0"/>
              <a:t> района</a:t>
            </a:r>
            <a:endParaRPr lang="ru-RU" sz="1200" dirty="0"/>
          </a:p>
        </p:txBody>
      </p:sp>
      <p:pic>
        <p:nvPicPr>
          <p:cNvPr id="10" name="Picture 2" descr="Y:\Пользователи\Панова Р.М\герб Богучан район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539552" cy="6206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53344"/>
            <a:ext cx="7846640" cy="590465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4821"/>
                </a:solidFill>
                <a:latin typeface="Arial" pitchFamily="34" charset="0"/>
                <a:cs typeface="Arial" pitchFamily="34" charset="0"/>
              </a:rPr>
              <a:t> РАЙОННЫЙ БЮДЖЕТ БОГУЧАНСКОГО РАЙОНА НА </a:t>
            </a:r>
            <a:r>
              <a:rPr lang="ru-RU" b="1" dirty="0" smtClean="0">
                <a:solidFill>
                  <a:srgbClr val="004821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ru-RU" b="1" dirty="0" smtClean="0">
                <a:solidFill>
                  <a:srgbClr val="004821"/>
                </a:solidFill>
                <a:latin typeface="Arial" pitchFamily="34" charset="0"/>
                <a:cs typeface="Arial" pitchFamily="34" charset="0"/>
              </a:rPr>
              <a:t>ГОД И ПЛАНОВЫЙ ПЕРИОД   </a:t>
            </a:r>
            <a:r>
              <a:rPr lang="ru-RU" b="1" dirty="0" smtClean="0">
                <a:solidFill>
                  <a:srgbClr val="004821"/>
                </a:solidFill>
                <a:latin typeface="Arial" pitchFamily="34" charset="0"/>
                <a:cs typeface="Arial" pitchFamily="34" charset="0"/>
              </a:rPr>
              <a:t>2023-2024 </a:t>
            </a:r>
            <a:r>
              <a:rPr lang="ru-RU" b="1" dirty="0" smtClean="0">
                <a:solidFill>
                  <a:srgbClr val="004821"/>
                </a:solidFill>
                <a:latin typeface="Arial" pitchFamily="34" charset="0"/>
                <a:cs typeface="Arial" pitchFamily="34" charset="0"/>
              </a:rPr>
              <a:t>ГОДОВ</a:t>
            </a:r>
            <a:r>
              <a:rPr lang="ru-RU" dirty="0" smtClean="0">
                <a:solidFill>
                  <a:srgbClr val="004821"/>
                </a:solidFill>
              </a:rPr>
              <a:t/>
            </a:r>
            <a:br>
              <a:rPr lang="ru-RU" dirty="0" smtClean="0">
                <a:solidFill>
                  <a:srgbClr val="004821"/>
                </a:solidFill>
              </a:rPr>
            </a:br>
            <a:r>
              <a:rPr lang="ru-RU" dirty="0" smtClean="0">
                <a:solidFill>
                  <a:srgbClr val="004821"/>
                </a:solidFill>
              </a:rPr>
              <a:t/>
            </a:r>
            <a:br>
              <a:rPr lang="ru-RU" dirty="0" smtClean="0">
                <a:solidFill>
                  <a:srgbClr val="004821"/>
                </a:solidFill>
              </a:rPr>
            </a:br>
            <a:endParaRPr lang="ru-RU" dirty="0">
              <a:solidFill>
                <a:srgbClr val="00482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093296"/>
            <a:ext cx="6400800" cy="33759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4821"/>
                </a:solidFill>
              </a:rPr>
              <a:t>с. </a:t>
            </a:r>
            <a:r>
              <a:rPr lang="ru-RU" dirty="0" err="1" smtClean="0">
                <a:solidFill>
                  <a:srgbClr val="004821"/>
                </a:solidFill>
              </a:rPr>
              <a:t>Богучаны</a:t>
            </a:r>
            <a:endParaRPr lang="ru-RU" dirty="0">
              <a:solidFill>
                <a:srgbClr val="0048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4821"/>
                </a:solidFill>
              </a:rPr>
              <a:t>Структура межбюджетных трансфертов </a:t>
            </a:r>
            <a:endParaRPr lang="ru-RU" sz="2000" dirty="0">
              <a:solidFill>
                <a:srgbClr val="00482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sz="2000" dirty="0" smtClean="0"/>
              <a:t>1</a:t>
            </a:r>
            <a:r>
              <a:rPr lang="ru-RU" dirty="0" smtClean="0"/>
              <a:t>                                 </a:t>
            </a:r>
          </a:p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15616" y="2060850"/>
            <a:ext cx="1728192" cy="165618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Краевой бюджет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923928" y="2132856"/>
            <a:ext cx="1728192" cy="15121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Районный бюджет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88224" y="1988840"/>
            <a:ext cx="1800200" cy="1728192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Бюджеты поселений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059832" y="2780928"/>
            <a:ext cx="720080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796136" y="2420888"/>
            <a:ext cx="720080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0800000">
            <a:off x="5724128" y="2996952"/>
            <a:ext cx="792088" cy="216024"/>
          </a:xfrm>
          <a:prstGeom prst="rightArrow">
            <a:avLst/>
          </a:prstGeom>
          <a:solidFill>
            <a:srgbClr val="0048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012160" y="2060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012160" y="26369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5536" y="4149081"/>
            <a:ext cx="8496944" cy="2088232"/>
          </a:xfrm>
          <a:prstGeom prst="roundRect">
            <a:avLst/>
          </a:prstGeom>
          <a:solidFill>
            <a:srgbClr val="92D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55576" y="4293097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– Межбюджетные трансферты из краевого бюджета -  1 </a:t>
            </a:r>
            <a:r>
              <a:rPr lang="en-US" dirty="0" smtClean="0"/>
              <a:t>7</a:t>
            </a:r>
            <a:r>
              <a:rPr lang="ru-RU" dirty="0" smtClean="0"/>
              <a:t>70 914,3 </a:t>
            </a:r>
            <a:r>
              <a:rPr lang="ru-RU" dirty="0" err="1" smtClean="0"/>
              <a:t>тыс.руб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55576" y="494116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– Межбюджетные трансферты из бюджетов поселений – 2 45</a:t>
            </a:r>
            <a:r>
              <a:rPr lang="en-US" dirty="0" smtClean="0"/>
              <a:t>8</a:t>
            </a:r>
            <a:r>
              <a:rPr lang="ru-RU" dirty="0" smtClean="0"/>
              <a:t>,19 </a:t>
            </a:r>
            <a:r>
              <a:rPr lang="ru-RU" dirty="0" err="1" smtClean="0"/>
              <a:t>тыс.руб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55576" y="566125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– Межбюджетные трансферты в бюджеты поселений – 146 875,55 </a:t>
            </a:r>
            <a:r>
              <a:rPr lang="ru-RU" dirty="0" err="1" smtClean="0"/>
              <a:t>тыс.руб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216024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Особенности формирования расходов бюджета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Расчетные расходы районного бюджета на 2022 год увеличены на принимаемые обязательства, в том числе:</a:t>
            </a:r>
          </a:p>
          <a:p>
            <a:endParaRPr lang="ru-RU" sz="1800" dirty="0" smtClean="0"/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индексация расходов на оплату коммунальных услуг  с 1 января 2022 года – на 4,0 %;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индексация расходов на приобретение продуктов  для организации питания в муниципальных образовательных учреждениях с 1 января 20</a:t>
            </a:r>
            <a:r>
              <a:rPr lang="en-US" sz="1800" dirty="0" smtClean="0"/>
              <a:t>2</a:t>
            </a:r>
            <a:r>
              <a:rPr lang="ru-RU" sz="1800" dirty="0" smtClean="0"/>
              <a:t>2 года на 3,9%; 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ввод новой сети муниципальных учреждений со сроком открытия до 01.01.2022 (открытие образовательного учреждения в п.Таежный</a:t>
            </a:r>
            <a:r>
              <a:rPr lang="ru-RU" sz="1800" dirty="0" smtClean="0"/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поддержка предприятий, осуществляющих перевозку пассажиров водным транспортом (паромная переправа); </a:t>
            </a:r>
            <a:endParaRPr lang="ru-RU" sz="1800" dirty="0" smtClean="0"/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сохранение объемов расходов на осуществление прочих расходов на уровне 20</a:t>
            </a:r>
            <a:r>
              <a:rPr lang="en-US" sz="1800" dirty="0" smtClean="0"/>
              <a:t>2</a:t>
            </a:r>
            <a:r>
              <a:rPr lang="ru-RU" sz="1800" dirty="0" smtClean="0"/>
              <a:t>1 </a:t>
            </a:r>
            <a:r>
              <a:rPr lang="ru-RU" sz="1800" dirty="0" smtClean="0"/>
              <a:t>года;</a:t>
            </a:r>
            <a:endParaRPr lang="ru-RU" sz="1800" dirty="0" smtClean="0"/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обеспечение гарантий, предусмотренных действующим </a:t>
            </a:r>
            <a:r>
              <a:rPr lang="ru-RU" sz="1800" dirty="0" smtClean="0"/>
              <a:t>законодательством</a:t>
            </a:r>
            <a:r>
              <a:rPr lang="ru-RU" sz="1800" dirty="0" smtClean="0"/>
              <a:t>;</a:t>
            </a:r>
          </a:p>
          <a:p>
            <a:pPr>
              <a:buFont typeface="Wingdings" pitchFamily="2" charset="2"/>
              <a:buChar char="ü"/>
            </a:pPr>
            <a:endParaRPr lang="ru-RU" sz="1800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Характеристика расходной части бюджета     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64288" y="1052737"/>
            <a:ext cx="197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(тысяч рублей)</a:t>
            </a:r>
            <a:endParaRPr lang="ru-RU" sz="12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4821"/>
                </a:solidFill>
              </a:rPr>
              <a:t>Муниципальные программы района</a:t>
            </a:r>
            <a:endParaRPr lang="ru-RU" sz="2000" b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052735"/>
          <a:ext cx="9143999" cy="58052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5535"/>
                <a:gridCol w="4485006"/>
                <a:gridCol w="1520169"/>
                <a:gridCol w="1440161"/>
                <a:gridCol w="1303128"/>
              </a:tblGrid>
              <a:tr h="38055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Наименование программы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образования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1 412 772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1 415 257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1 379 010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Охрана окружающей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2 898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786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786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Реформирование и модернизация ЖКХ и повышение энергетической эффективности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263 092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252 292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252 292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6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Защита населения и территорий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 от чрезвычайных ситуаций природного и техногенного характера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33 540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33 660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33 660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Развитие культуры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272 035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272 035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272 035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Молодежь </a:t>
                      </a:r>
                      <a:r>
                        <a:rPr lang="ru-RU" sz="1200" u="none" strike="noStrike" dirty="0" err="1"/>
                        <a:t>Приангарья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14 245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13 678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13 678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физической культуры и спорта в </a:t>
                      </a:r>
                      <a:r>
                        <a:rPr lang="ru-RU" sz="1200" u="none" strike="noStrike" dirty="0" err="1"/>
                        <a:t>Богучанском</a:t>
                      </a:r>
                      <a:r>
                        <a:rPr lang="ru-RU" sz="1200" u="none" strike="noStrike" dirty="0"/>
                        <a:t> районе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20 258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18 458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18 458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6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инвестиционной деятельности, малого и среднего предпринимательства на территории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2 590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2 590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2 590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транспортной системы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111 232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86 130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99 132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Обеспечения доступным и комфортным жильем граждан 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960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960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960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Управление муниципальными финансами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159 698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107 233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200" dirty="0" smtClean="0"/>
                        <a:t>101 464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сельского хозяйства в </a:t>
                      </a:r>
                      <a:r>
                        <a:rPr lang="ru-RU" sz="1200" u="none" strike="noStrike" dirty="0" err="1"/>
                        <a:t>Богучанском</a:t>
                      </a:r>
                      <a:r>
                        <a:rPr lang="ru-RU" sz="1200" u="none" strike="noStrike" dirty="0"/>
                        <a:t> районе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1 845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1 845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1 845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Содействие</a:t>
                      </a:r>
                      <a:r>
                        <a:rPr lang="ru-RU" sz="1200" baseline="0" dirty="0" smtClean="0"/>
                        <a:t> развитию гражданского общества в </a:t>
                      </a:r>
                      <a:r>
                        <a:rPr lang="ru-RU" sz="1200" baseline="0" dirty="0" err="1" smtClean="0"/>
                        <a:t>Богучанском</a:t>
                      </a:r>
                      <a:r>
                        <a:rPr lang="ru-RU" sz="1200" baseline="0" dirty="0" smtClean="0"/>
                        <a:t> районе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5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Всего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2 295 415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2 205 173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2 176 160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5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Расходы районного бюджета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2 463 240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2 338 789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2 343 337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09"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Доля программных расходов,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93,19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94,29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92,87</a:t>
                      </a:r>
                      <a:endParaRPr lang="ru-RU" sz="1200" dirty="0" smtClean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692696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(тыс.рублей)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686800" cy="144016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муниципальных программ района на 2022 год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980728"/>
          <a:ext cx="9036496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8803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42D"/>
                </a:solidFill>
              </a:rPr>
              <a:t>Доля  муниципальных программ в общем объеме расходов бюджета </a:t>
            </a:r>
            <a:r>
              <a:rPr lang="ru-RU" sz="2000" dirty="0" err="1" smtClean="0">
                <a:solidFill>
                  <a:srgbClr val="00642D"/>
                </a:solidFill>
              </a:rPr>
              <a:t>Богучанского</a:t>
            </a:r>
            <a:r>
              <a:rPr lang="ru-RU" sz="2000" dirty="0" smtClean="0">
                <a:solidFill>
                  <a:srgbClr val="00642D"/>
                </a:solidFill>
              </a:rPr>
              <a:t> </a:t>
            </a:r>
            <a:r>
              <a:rPr lang="ru-RU" sz="2000" dirty="0" err="1" smtClean="0">
                <a:solidFill>
                  <a:srgbClr val="00642D"/>
                </a:solidFill>
              </a:rPr>
              <a:t>района,%</a:t>
            </a:r>
            <a:endParaRPr lang="ru-RU" sz="2000" dirty="0">
              <a:solidFill>
                <a:srgbClr val="00642D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80528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расходной части бюджета на 2022 год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7129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08304" y="1052738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/>
              <a:t>(тысяч рублей)</a:t>
            </a:r>
            <a:endParaRPr lang="ru-RU" sz="1200" b="1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5010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4821"/>
                </a:solidFill>
              </a:rPr>
              <a:t>Структура экономических статей расходов районного бюджета в 2022году, %</a:t>
            </a:r>
            <a:endParaRPr lang="ru-RU" sz="2000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200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4821"/>
                </a:solidFill>
              </a:rPr>
              <a:t>Прогноз расходов в 2022 году главными распорядителями бюджетных средств, %</a:t>
            </a:r>
            <a:endParaRPr lang="ru-RU" sz="2000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89644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Динамика муниципального долга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Богучанского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района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5"/>
          <a:ext cx="82296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24328" y="98073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(тысяч рублей)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288032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Основные направления бюджетной политики </a:t>
            </a:r>
            <a:r>
              <a:rPr lang="ru-RU" sz="2000" b="1" i="1" dirty="0" err="1" smtClean="0">
                <a:solidFill>
                  <a:srgbClr val="004821"/>
                </a:solidFill>
              </a:rPr>
              <a:t>Богучанского</a:t>
            </a:r>
            <a:r>
              <a:rPr lang="ru-RU" sz="2000" b="1" i="1" dirty="0" smtClean="0">
                <a:solidFill>
                  <a:srgbClr val="004821"/>
                </a:solidFill>
              </a:rPr>
              <a:t> района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536" y="980728"/>
            <a:ext cx="8496944" cy="0"/>
          </a:xfrm>
          <a:prstGeom prst="line">
            <a:avLst/>
          </a:prstGeom>
          <a:ln w="15875"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457200" y="1196752"/>
          <a:ext cx="84352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676456" cy="432048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Параметры районного бюджета на 2022-2024 годы</a:t>
            </a:r>
            <a:endParaRPr lang="ru-RU" sz="2000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66125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331974"/>
                <a:gridCol w="1200134"/>
                <a:gridCol w="1280142"/>
                <a:gridCol w="1120124"/>
                <a:gridCol w="1211626"/>
              </a:tblGrid>
              <a:tr h="4448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Направления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ДОХОДЫ, в т.ч.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2 592 197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446 254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338 789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343 337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Собственные доходы, в т.ч.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1 248 833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285 171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185 011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231 411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налоговые и неналоговые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632 416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670 274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692 244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738 644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дотации из</a:t>
                      </a:r>
                      <a:r>
                        <a:rPr lang="ru-RU" sz="1400" baseline="0" dirty="0" smtClean="0"/>
                        <a:t> краевого бюджета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613 809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612 289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490 159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490 159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прочие безвозмездные      поступления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r>
                        <a:rPr lang="ru-RU" sz="1400" baseline="0" dirty="0" smtClean="0"/>
                        <a:t> 608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2 608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2 608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2 608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8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Целевые средства из краевого бюджета и бюджетов</a:t>
                      </a:r>
                      <a:r>
                        <a:rPr lang="ru-RU" sz="1400" baseline="0" dirty="0" smtClean="0"/>
                        <a:t> поселений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1 343 364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161 083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153 778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111 926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РАСХОДЫ, в т.ч.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2 638 688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463 240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338 789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343 337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 за счет собственных средств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1 295 324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302 157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185 011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231 411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 за счет целевых</a:t>
                      </a:r>
                      <a:r>
                        <a:rPr lang="ru-RU" sz="1400" baseline="0" dirty="0" smtClean="0"/>
                        <a:t> средств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1 343 364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161 083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</a:t>
                      </a:r>
                      <a:r>
                        <a:rPr lang="ru-RU" sz="1400" dirty="0" smtClean="0"/>
                        <a:t>153 778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 </a:t>
                      </a:r>
                      <a:r>
                        <a:rPr lang="ru-RU" sz="1400" dirty="0" smtClean="0"/>
                        <a:t>111 926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ДЕФИЦИТ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-46 491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-16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</a:rPr>
                        <a:t> 985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ИСТОЧНИКИ: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46 491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16 985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12360" y="620688"/>
            <a:ext cx="1331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(тысяч рублей)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548680"/>
            <a:ext cx="7653536" cy="51745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Национальные проекты на 2022-2024 годы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84784"/>
          <a:ext cx="896448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15608" y="1052737"/>
          <a:ext cx="3528392" cy="56902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2098"/>
                <a:gridCol w="882098"/>
                <a:gridCol w="882098"/>
                <a:gridCol w="882098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63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63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63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63D">
                        <a:alpha val="40000"/>
                      </a:srgbClr>
                    </a:solidFill>
                  </a:tcPr>
                </a:tc>
              </a:tr>
              <a:tr h="12706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4112,5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7018,3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15186,0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405,6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99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959,2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82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524,6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358,9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358,9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358,9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82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54427,6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8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60023,9</a:t>
                      </a:r>
                      <a:endParaRPr lang="ru-RU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7377,2</a:t>
                      </a:r>
                      <a:endParaRPr lang="ru-RU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15544,9</a:t>
                      </a:r>
                      <a:endParaRPr lang="ru-RU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764,5</a:t>
                      </a:r>
                      <a:endParaRPr lang="ru-RU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2008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Национальные проекты на 2022-2024 годы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836713"/>
          <a:ext cx="9144002" cy="6021287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781404"/>
                <a:gridCol w="3822983"/>
                <a:gridCol w="1622322"/>
                <a:gridCol w="516194"/>
                <a:gridCol w="442452"/>
                <a:gridCol w="516194"/>
                <a:gridCol w="442453"/>
              </a:tblGrid>
              <a:tr h="341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Национальный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проект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Направление расходов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Получатели средств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2021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2022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2023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2024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Национальный проект ОБРАЗОВАНИЕ (ФП Современная школа)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На создание (обновление) материально-технической базы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Управление образования   </a:t>
                      </a:r>
                      <a:r>
                        <a:rPr lang="ru-RU" sz="1100" u="none" strike="noStrike" dirty="0" smtClean="0"/>
                        <a:t>(образовательные учреждения </a:t>
                      </a:r>
                      <a:r>
                        <a:rPr lang="ru-RU" sz="1100" u="none" strike="noStrike" dirty="0" err="1" smtClean="0"/>
                        <a:t>Богучанского</a:t>
                      </a:r>
                      <a:r>
                        <a:rPr lang="ru-RU" sz="1100" u="none" strike="noStrike" dirty="0" smtClean="0"/>
                        <a:t> района)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4 112,5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7 018,3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15186,0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405,6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8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Национальный проект КУЛЬТУРА (ФП Творческие люди)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Средства для постоянно действующих коллективов самодеятельного художественного творчества Красноярского края (любительским творческим коллективам) на поддержку творческих фестивалей и конкурсов, в том числе для детей и молодежи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Управление культуры (творческий </a:t>
                      </a:r>
                      <a:r>
                        <a:rPr lang="ru-RU" sz="1100" u="none" strike="noStrike" dirty="0" smtClean="0"/>
                        <a:t>коллективы п. Ангарский, п. </a:t>
                      </a:r>
                      <a:r>
                        <a:rPr lang="ru-RU" sz="1100" u="none" strike="noStrike" dirty="0" err="1" smtClean="0"/>
                        <a:t>Манзя</a:t>
                      </a:r>
                      <a:r>
                        <a:rPr lang="ru-RU" sz="1100" u="none" strike="noStrike" dirty="0" smtClean="0"/>
                        <a:t>, </a:t>
                      </a:r>
                      <a:r>
                        <a:rPr lang="ru-RU" sz="1100" u="none" strike="noStrike" dirty="0" err="1" smtClean="0"/>
                        <a:t>п.Красногорьевский</a:t>
                      </a:r>
                      <a:r>
                        <a:rPr lang="ru-RU" sz="1100" u="none" strike="noStrike" dirty="0" smtClean="0"/>
                        <a:t>, </a:t>
                      </a:r>
                      <a:r>
                        <a:rPr lang="ru-RU" sz="1100" u="none" strike="noStrike" dirty="0" err="1" smtClean="0"/>
                        <a:t>с.Богучаны</a:t>
                      </a:r>
                      <a:r>
                        <a:rPr lang="ru-RU" sz="1100" u="none" strike="noStrike" dirty="0" smtClean="0"/>
                        <a:t>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412,2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/>
                        <a:t>0,00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7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Национальный проект КУЛЬТУРА (ФП Культурная среда)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На создание (реконструкцию) и капитальный ремонт </a:t>
                      </a:r>
                      <a:r>
                        <a:rPr lang="ru-RU" sz="1100" u="none" strike="noStrike" dirty="0" err="1"/>
                        <a:t>культурно-досуговых</a:t>
                      </a:r>
                      <a:r>
                        <a:rPr lang="ru-RU" sz="1100" u="none" strike="noStrike" dirty="0"/>
                        <a:t> учреждений в сельской местности 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Управление культуры(ПСД ДК п. </a:t>
                      </a:r>
                      <a:r>
                        <a:rPr lang="ru-RU" sz="1100" u="none" strike="noStrike" dirty="0" err="1" smtClean="0"/>
                        <a:t>Красногорьевский</a:t>
                      </a:r>
                      <a:r>
                        <a:rPr lang="ru-RU" sz="1100" u="none" strike="noStrike" dirty="0" smtClean="0"/>
                        <a:t>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547,0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Национальный проект БЕЗОПАСНЫЕ И КАЧЕСТВЕННЫЕ АВТОМОБИЛЬНЫЕ ДОРОГИ (ФП Безопасность дорожного движения)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Субсидии бюджетам поселений </a:t>
                      </a:r>
                      <a:r>
                        <a:rPr lang="ru-RU" sz="1100" u="none" strike="noStrike" dirty="0" err="1"/>
                        <a:t>Богучанского</a:t>
                      </a:r>
                      <a:r>
                        <a:rPr lang="ru-RU" sz="1100" u="none" strike="noStrike" dirty="0"/>
                        <a:t> района на реализацию мероприятий, направленных на повышение безопасности дорожного движения (устройство пешеходных переходов)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Поселения </a:t>
                      </a:r>
                      <a:r>
                        <a:rPr lang="ru-RU" sz="1100" u="none" strike="noStrike" dirty="0" err="1"/>
                        <a:t>Богучанского</a:t>
                      </a:r>
                      <a:r>
                        <a:rPr lang="ru-RU" sz="1100" u="none" strike="noStrike" dirty="0"/>
                        <a:t> </a:t>
                      </a:r>
                      <a:r>
                        <a:rPr lang="ru-RU" sz="1100" u="none" strike="noStrike" dirty="0" smtClean="0"/>
                        <a:t>района (п.Ангарский, п. </a:t>
                      </a:r>
                      <a:r>
                        <a:rPr lang="ru-RU" sz="1100" u="none" strike="noStrike" dirty="0" err="1" smtClean="0"/>
                        <a:t>Новохайский</a:t>
                      </a:r>
                      <a:r>
                        <a:rPr lang="ru-RU" sz="1100" u="none" strike="noStrike" dirty="0" smtClean="0"/>
                        <a:t>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 358,9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358,9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358,9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358,9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Национальный проект </a:t>
                      </a:r>
                      <a:r>
                        <a:rPr lang="ru-RU" sz="1000" u="none" strike="noStrike" dirty="0">
                          <a:latin typeface="+mj-lt"/>
                          <a:cs typeface="Arial Cyr" pitchFamily="34" charset="0"/>
                        </a:rPr>
                        <a:t>БЕЗОПАСНЫЕ И КАЧЕСТВЕННЫЕ АВТОМОБИЛЬНЫЕ ДОРОГИ (ФП </a:t>
                      </a:r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Безопасность дорожного движения)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Финансирование на проведение мероприятий, направленных на обеспечение безопасного участия детей в дорожном движении (Приобретение светоотражающих значков (знаков) для детей начальных классов)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Управление образования 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13,3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0,00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0,00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0,00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3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Национальный проект </a:t>
                      </a:r>
                      <a:r>
                        <a:rPr lang="ru-RU" sz="1000" u="none" strike="noStrike" dirty="0">
                          <a:latin typeface="+mj-lt"/>
                          <a:cs typeface="Arial Cyr" pitchFamily="34" charset="0"/>
                        </a:rPr>
                        <a:t>БЕЗОПАСНЫЕ И КАЧЕСТВЕННЫЕ АВТОМОБИЛЬНЫЕ ДОРОГИ (ФП </a:t>
                      </a:r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Безопасность дорожного движения)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Субсидии бюджетам поселений </a:t>
                      </a:r>
                      <a:r>
                        <a:rPr lang="ru-RU" sz="1100" u="none" strike="noStrike" dirty="0" err="1">
                          <a:latin typeface="+mj-lt"/>
                          <a:cs typeface="Arial Cyr" pitchFamily="34" charset="0"/>
                        </a:rPr>
                        <a:t>Богучанского</a:t>
                      </a:r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 района на обустройство участков улично-дорожной сети вблизи образовательных организаций для обеспечения безопасности дорожного движения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Поселения </a:t>
                      </a:r>
                      <a:r>
                        <a:rPr lang="ru-RU" sz="1100" u="none" strike="noStrike" dirty="0" err="1">
                          <a:latin typeface="+mj-lt"/>
                          <a:cs typeface="Arial Cyr" pitchFamily="34" charset="0"/>
                        </a:rPr>
                        <a:t>Богучанского</a:t>
                      </a:r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 </a:t>
                      </a:r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района (</a:t>
                      </a:r>
                      <a:r>
                        <a:rPr lang="ru-RU" sz="1100" u="none" strike="noStrike" dirty="0" err="1" smtClean="0">
                          <a:latin typeface="+mj-lt"/>
                          <a:cs typeface="Arial Cyr" pitchFamily="34" charset="0"/>
                        </a:rPr>
                        <a:t>п.Говорковский</a:t>
                      </a:r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)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152,4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0,00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0,00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0,00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Национальный проект ЖИЛЬЕ И ГОРОДСКАЯ СРЕДА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Средства на строительство и реконструкцию объектов питьевого водоснабжения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п. </a:t>
                      </a:r>
                      <a:r>
                        <a:rPr lang="ru-RU" sz="1100" b="0" i="0" u="none" strike="noStrike" dirty="0" err="1" smtClean="0">
                          <a:latin typeface="+mj-lt"/>
                          <a:cs typeface="Arial Cyr" pitchFamily="34" charset="0"/>
                        </a:rPr>
                        <a:t>Красногорьевский</a:t>
                      </a:r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, п. Ангарский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54427,6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ИТОГО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60023,9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7377,2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15544,9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764,5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rgbClr val="00642D"/>
                </a:solidFill>
              </a:rPr>
              <a:t>Общие характеристики районного бюджета на 2022 год и плановый период 2023-2024 годов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540552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36296" y="17008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(тысяч рублей)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686800" cy="144016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Сравнительный анализ показателей бюджета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0" y="1052736"/>
          <a:ext cx="882047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539552" y="908720"/>
            <a:ext cx="8208912" cy="0"/>
          </a:xfrm>
          <a:prstGeom prst="line">
            <a:avLst/>
          </a:prstGeom>
          <a:ln w="15875">
            <a:solidFill>
              <a:srgbClr val="0048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288032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Характеристика доходной части бюджета</a:t>
            </a:r>
            <a:r>
              <a:rPr lang="ru-RU" sz="2000" b="1" dirty="0" smtClean="0">
                <a:solidFill>
                  <a:srgbClr val="004821"/>
                </a:solidFill>
              </a:rPr>
              <a:t/>
            </a:r>
            <a:br>
              <a:rPr lang="ru-RU" sz="2000" b="1" dirty="0" smtClean="0">
                <a:solidFill>
                  <a:srgbClr val="004821"/>
                </a:solidFill>
              </a:rPr>
            </a:br>
            <a:r>
              <a:rPr lang="ru-RU" sz="2000" dirty="0" smtClean="0">
                <a:solidFill>
                  <a:srgbClr val="004821"/>
                </a:solidFill>
              </a:rPr>
              <a:t>               </a:t>
            </a:r>
            <a:endParaRPr lang="ru-RU" sz="2000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338" y="485435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Собственные доходы</a:t>
            </a:r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21328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Целевые средства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доходной части бюджета на 2022 год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08304" y="98072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216025"/>
          </a:xfrm>
        </p:spPr>
        <p:txBody>
          <a:bodyPr>
            <a:noAutofit/>
          </a:bodyPr>
          <a:lstStyle/>
          <a:p>
            <a:r>
              <a:rPr lang="ru-RU" sz="1800" b="1" i="1" dirty="0" smtClean="0">
                <a:solidFill>
                  <a:srgbClr val="004821"/>
                </a:solidFill>
              </a:rPr>
              <a:t>Сравнительный анализ поступления собственных доходов в районный бюджет</a:t>
            </a:r>
            <a:endParaRPr lang="ru-RU" sz="32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24745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4669</TotalTime>
  <Words>1301</Words>
  <Application>Microsoft Office PowerPoint</Application>
  <PresentationFormat>Экран (4:3)</PresentationFormat>
  <Paragraphs>390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РАЙОННЫЙ БЮДЖЕТ БОГУЧАНСКОГО РАЙОНА НА 2022 ГОД И ПЛАНОВЫЙ ПЕРИОД   2023-2024 ГОДОВ  </vt:lpstr>
      <vt:lpstr>Основные направления бюджетной политики Богучанского района</vt:lpstr>
      <vt:lpstr>Национальные проекты на 2022-2024 годы</vt:lpstr>
      <vt:lpstr>Национальные проекты на 2022-2024 годы</vt:lpstr>
      <vt:lpstr>Общие характеристики районного бюджета на 2022 год и плановый период 2023-2024 годов </vt:lpstr>
      <vt:lpstr>Сравнительный анализ показателей бюджета</vt:lpstr>
      <vt:lpstr>Характеристика доходной части бюджета                </vt:lpstr>
      <vt:lpstr>Структура доходной части бюджета на 2022 год</vt:lpstr>
      <vt:lpstr>Сравнительный анализ поступления собственных доходов в районный бюджет</vt:lpstr>
      <vt:lpstr>Структура межбюджетных трансфертов </vt:lpstr>
      <vt:lpstr>Особенности формирования расходов бюджета  </vt:lpstr>
      <vt:lpstr>Характеристика расходной части бюджета     </vt:lpstr>
      <vt:lpstr>Муниципальные программы района</vt:lpstr>
      <vt:lpstr>Структура муниципальных программ района на 2022 год</vt:lpstr>
      <vt:lpstr>Доля  муниципальных программ в общем объеме расходов бюджета Богучанского района,%</vt:lpstr>
      <vt:lpstr>Структура расходной части бюджета на 2022 год</vt:lpstr>
      <vt:lpstr>Структура экономических статей расходов районного бюджета в 2022году, %</vt:lpstr>
      <vt:lpstr>Прогноз расходов в 2022 году главными распорядителями бюджетных средств, %</vt:lpstr>
      <vt:lpstr>Динамика муниципального долга Богучанского района</vt:lpstr>
      <vt:lpstr>Параметры районного бюджета на 2022-2024 годы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РАЙОННОГО БЮДЖЕТА БОГУЧАНСКОГО РАЙОНА НА 2019 ГОД И ПЛАНОВЫЙ ПЕРИОД   2020-2021 ГОДОВ</dc:title>
  <dc:creator>Userrfu</dc:creator>
  <cp:lastModifiedBy>Userrfu</cp:lastModifiedBy>
  <cp:revision>331</cp:revision>
  <dcterms:created xsi:type="dcterms:W3CDTF">2018-11-22T03:36:08Z</dcterms:created>
  <dcterms:modified xsi:type="dcterms:W3CDTF">2021-11-26T09:01:16Z</dcterms:modified>
</cp:coreProperties>
</file>