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E6F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4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13643F-A329-46F1-BE01-8F69525AA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78C499-DA09-4A9A-B236-147261921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816537-60CC-4677-8FE6-A61CF488E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8DB3-0E66-4C90-AC72-90DA8E4E4326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F1AB60-7F91-4353-B5FE-43C2BA06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071557-5C2E-45E2-B055-7477260FF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CD01-BB28-43EB-888F-E4D881E55E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6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8FE8D-19CE-4BE1-98D0-BD8F36308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06B471-F611-47D1-A269-2CEAA6926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585ABD-8E6A-4ACE-8561-8035D434E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8DB3-0E66-4C90-AC72-90DA8E4E4326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E872BA-51B0-4306-A59A-C41034834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7ADD63-E609-48EB-805E-4671B446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CD01-BB28-43EB-888F-E4D881E55E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554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0B6455-E613-410A-8709-2D35CD94A4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750FEC-8E85-44F6-930E-DD3224E33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EE41B9-F84E-4BFF-8354-2E476A64B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8DB3-0E66-4C90-AC72-90DA8E4E4326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6CD4BD-D2BA-44C2-8FF3-9547BF310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EB3C1E-23E3-4937-BDB0-EEF1C41BA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CD01-BB28-43EB-888F-E4D881E55E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40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FE3321-08BD-4946-B755-4939F9D02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BAC7B0-E207-4FF8-9808-AA9AB297E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65872B-D94D-4674-AAAF-CAC8E8CB2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8DB3-0E66-4C90-AC72-90DA8E4E4326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578684-9208-4635-8DF4-D23FE886F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CBC915-C5AF-4E7A-B230-3B18625CA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CD01-BB28-43EB-888F-E4D881E55E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88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09D8F2-DE6F-4796-B989-46E15D4A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51B4D7-435C-490F-B936-89AE3999C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06E15B-DAF5-43D2-9BC2-4E7EE0FB3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8DB3-0E66-4C90-AC72-90DA8E4E4326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FC53AD-FEA6-4857-BD40-80C76526D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1DABA3-4A77-4852-A6CF-C3853BD8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CD01-BB28-43EB-888F-E4D881E55E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28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DA241C-9ADC-4092-91C4-D257439E5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6D9381-2F48-4348-9C27-A62C6FDB3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4E1D12-879D-40E9-92A0-6B686A89F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E575C8-B414-4C84-B81D-A13480921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8DB3-0E66-4C90-AC72-90DA8E4E4326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B70456-D58F-4FDD-8044-0DAD81F3F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698413-D755-45B6-A761-A63EB6513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CD01-BB28-43EB-888F-E4D881E55E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10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DA54F3-9EE0-46FE-BAAC-095C0929A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01F6F4-9CD8-460A-B616-AB878335F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E2F739-0461-433A-9221-34C6A40A2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F086B0D-6AC1-4684-A47E-A686969AF6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D1A2C21-E6C3-4A7B-BC06-EDA9DEC50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368BB1D-2B34-413E-B692-89677C29C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8DB3-0E66-4C90-AC72-90DA8E4E4326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2FFF657-EE45-4CB6-B938-D20CA5CA0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7183BE-B1AA-446B-BEA7-259B256D3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CD01-BB28-43EB-888F-E4D881E55E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B0F259-68B2-49C4-9BDD-AFB56C030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F1A7526-FFBD-48B0-A413-BC02690C2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8DB3-0E66-4C90-AC72-90DA8E4E4326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D718FCB-1FB5-4386-8208-76E17CE1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7E4CEED-F3D7-443B-959B-A3E06ACE9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CD01-BB28-43EB-888F-E4D881E55E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48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CF1F4BE-CCDD-4D90-95D1-85550156F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8DB3-0E66-4C90-AC72-90DA8E4E4326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DB47B5E-1C88-4752-B0D4-88AD3B13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77F591A-4433-4C40-ACA7-272347106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CD01-BB28-43EB-888F-E4D881E55E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975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9613E-004D-4A29-8B5A-44D19A891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7CE979-FD5A-4C8A-BE7F-742A34CEB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B631D7-DBB3-40B6-9D2E-BD53A0360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2F24365-6F34-4D3C-9E64-9ED88BC1D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8DB3-0E66-4C90-AC72-90DA8E4E4326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8E77AF-9547-4917-86F6-25F17EF97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EB1648-2D56-43B5-9E44-0A3F418DD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CD01-BB28-43EB-888F-E4D881E55E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18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DA984C-FC31-4995-840C-164AB2F11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99B744-4255-4E06-AF2B-FDEE7312EF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54C65E-28E6-4238-B30A-741D58BB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CF4845-2FCA-44E7-89E1-27524887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8DB3-0E66-4C90-AC72-90DA8E4E4326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E81A21-227B-4051-9601-A27E4A08D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0E883A3-10C9-4309-BF9F-34B9FC152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CD01-BB28-43EB-888F-E4D881E55E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13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3B0AE5-A157-49D5-BF9D-2C11EF149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A8DE00-4A7B-401C-A330-CBFB8A577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35FACD-3A22-4A64-ACDA-FF6CCAEB54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78DB3-0E66-4C90-AC72-90DA8E4E4326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64A9EA-111E-43A4-BD11-DCB97150F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F0E821-E540-4BF2-B08A-F556B421B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ACD01-BB28-43EB-888F-E4D881E55E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7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17123" y="308769"/>
            <a:ext cx="11461700" cy="437862"/>
          </a:xfrm>
          <a:prstGeom prst="rect">
            <a:avLst/>
          </a:prstGeom>
          <a:solidFill>
            <a:srgbClr val="3FAC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tx1"/>
                </a:solidFill>
              </a:rPr>
              <a:t>Структура  Администрации </a:t>
            </a:r>
            <a:r>
              <a:rPr lang="ru-RU" sz="1800" dirty="0" err="1">
                <a:solidFill>
                  <a:schemeClr val="tx1"/>
                </a:solidFill>
              </a:rPr>
              <a:t>Богучанского</a:t>
            </a:r>
            <a:r>
              <a:rPr lang="ru-RU" sz="1800" dirty="0">
                <a:solidFill>
                  <a:schemeClr val="tx1"/>
                </a:solidFill>
              </a:rPr>
              <a:t> района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27818" y="312516"/>
            <a:ext cx="8745994" cy="452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00" b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94" y="297688"/>
            <a:ext cx="3227024" cy="452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300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256666" y="6803804"/>
            <a:ext cx="8196773" cy="54196"/>
          </a:xfrm>
          <a:prstGeom prst="rect">
            <a:avLst/>
          </a:prstGeom>
          <a:solidFill>
            <a:srgbClr val="3FAC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425301" y="3615069"/>
            <a:ext cx="1796903" cy="593417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земельным ресурсам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3136604" y="3373593"/>
            <a:ext cx="1733107" cy="730573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Единая дежурная диспетчерская служба (ЕДДС)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012081" y="2994290"/>
            <a:ext cx="1515770" cy="480535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Отдел экономики и планирования 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10140827" y="3201553"/>
            <a:ext cx="1829792" cy="900145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0"/>
              </a:spcAft>
            </a:pPr>
            <a:endParaRPr lang="ru-RU" sz="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Главный специалист по взаимодействию с органами государственной власти  в г. Красноярске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8341643" y="3026"/>
            <a:ext cx="3437180" cy="311301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Приложение к решению Богучанского районного Совета депутатов   от «__»_____2023 №_____</a:t>
            </a:r>
          </a:p>
        </p:txBody>
      </p:sp>
      <p:cxnSp>
        <p:nvCxnSpPr>
          <p:cNvPr id="78" name="Прямая соединительная линия 77"/>
          <p:cNvCxnSpPr>
            <a:cxnSpLocks/>
          </p:cNvCxnSpPr>
          <p:nvPr/>
        </p:nvCxnSpPr>
        <p:spPr>
          <a:xfrm rot="10800000">
            <a:off x="1392865" y="1190847"/>
            <a:ext cx="9473028" cy="13114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cxnSpLocks/>
          </p:cNvCxnSpPr>
          <p:nvPr/>
        </p:nvCxnSpPr>
        <p:spPr>
          <a:xfrm rot="5400000" flipH="1" flipV="1">
            <a:off x="1786273" y="3200403"/>
            <a:ext cx="1382227" cy="1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3040911" y="1351590"/>
            <a:ext cx="2381693" cy="647331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Заместитель Главы Богучанского района по вопросам развития лесной промышленности, охране окружающей среды и пожарной безопасности</a:t>
            </a:r>
            <a:endParaRPr lang="ru-RU" sz="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539563" y="1415512"/>
            <a:ext cx="2020185" cy="578603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ru-RU" sz="9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Заместитель Главы          Богучанского района </a:t>
            </a:r>
            <a:endParaRPr lang="ru-RU" sz="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экономике и финансам</a:t>
            </a:r>
            <a:endParaRPr lang="ru-RU" sz="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7841825" y="1415386"/>
            <a:ext cx="1796193" cy="601237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Заместитель Главы Богучанского района по социальным  вопросам</a:t>
            </a:r>
            <a:endParaRPr lang="ru-RU" sz="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9890381" y="1420881"/>
            <a:ext cx="2083491" cy="583565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Заместитель Главы Богучанского района по общественно-политической работе </a:t>
            </a: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469126" y="1399209"/>
            <a:ext cx="2028791" cy="560951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заместитель Главы </a:t>
            </a:r>
            <a:r>
              <a:rPr lang="ru-RU" sz="9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Богучанского</a:t>
            </a: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</a:p>
        </p:txBody>
      </p:sp>
      <p:cxnSp>
        <p:nvCxnSpPr>
          <p:cNvPr id="87" name="Прямая со стрелкой 86"/>
          <p:cNvCxnSpPr>
            <a:cxnSpLocks/>
            <a:endCxn id="56" idx="0"/>
          </p:cNvCxnSpPr>
          <p:nvPr/>
        </p:nvCxnSpPr>
        <p:spPr>
          <a:xfrm rot="5400000">
            <a:off x="6438121" y="1303176"/>
            <a:ext cx="223871" cy="800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>
            <a:cxnSpLocks/>
          </p:cNvCxnSpPr>
          <p:nvPr/>
        </p:nvCxnSpPr>
        <p:spPr>
          <a:xfrm>
            <a:off x="8716152" y="1203961"/>
            <a:ext cx="0" cy="216920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>
            <a:cxnSpLocks/>
          </p:cNvCxnSpPr>
          <p:nvPr/>
        </p:nvCxnSpPr>
        <p:spPr>
          <a:xfrm rot="16200000" flipH="1">
            <a:off x="10749738" y="1318276"/>
            <a:ext cx="225812" cy="6996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cxnSpLocks/>
          </p:cNvCxnSpPr>
          <p:nvPr/>
        </p:nvCxnSpPr>
        <p:spPr>
          <a:xfrm rot="16200000" flipH="1">
            <a:off x="1275687" y="1318657"/>
            <a:ext cx="259404" cy="3783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0B0A3A02-1C6E-4D0B-B250-E9A5399F2B9E}"/>
              </a:ext>
            </a:extLst>
          </p:cNvPr>
          <p:cNvSpPr/>
          <p:nvPr/>
        </p:nvSpPr>
        <p:spPr>
          <a:xfrm>
            <a:off x="3147239" y="2328531"/>
            <a:ext cx="1733106" cy="725828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Отдел по делам ГО, ЧС и пожарной безопасности </a:t>
            </a: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D0FFFF45-72AD-4F44-B0C2-B9B5733CF185}"/>
              </a:ext>
            </a:extLst>
          </p:cNvPr>
          <p:cNvSpPr/>
          <p:nvPr/>
        </p:nvSpPr>
        <p:spPr>
          <a:xfrm>
            <a:off x="6018028" y="2262689"/>
            <a:ext cx="1511637" cy="639001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экономики и планирования</a:t>
            </a: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2B4DBBF4-A901-4EC0-ADA3-FFF78EC31E7D}"/>
              </a:ext>
            </a:extLst>
          </p:cNvPr>
          <p:cNvSpPr/>
          <p:nvPr/>
        </p:nvSpPr>
        <p:spPr>
          <a:xfrm>
            <a:off x="457200" y="2243470"/>
            <a:ext cx="1775638" cy="520995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муниципальной собственностью </a:t>
            </a:r>
          </a:p>
          <a:p>
            <a:pPr algn="ctr"/>
            <a:r>
              <a:rPr lang="ru-RU" sz="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Богучанского района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57BA85DC-C5DD-436F-8D55-65391D2CBC80}"/>
              </a:ext>
            </a:extLst>
          </p:cNvPr>
          <p:cNvSpPr/>
          <p:nvPr/>
        </p:nvSpPr>
        <p:spPr>
          <a:xfrm>
            <a:off x="4577274" y="790602"/>
            <a:ext cx="2941398" cy="355854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Глава                                                                                      Богучанского района</a:t>
            </a: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972F937A-E414-4C73-95EE-61D36A89BFC8}"/>
              </a:ext>
            </a:extLst>
          </p:cNvPr>
          <p:cNvSpPr/>
          <p:nvPr/>
        </p:nvSpPr>
        <p:spPr>
          <a:xfrm>
            <a:off x="8080744" y="2241084"/>
            <a:ext cx="1484045" cy="645845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 образования</a:t>
            </a:r>
            <a:endParaRPr lang="ru-RU" sz="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C5B2CB14-CB20-4FE9-971E-2CB7F24DE96D}"/>
              </a:ext>
            </a:extLst>
          </p:cNvPr>
          <p:cNvSpPr/>
          <p:nvPr/>
        </p:nvSpPr>
        <p:spPr>
          <a:xfrm>
            <a:off x="10132150" y="2255762"/>
            <a:ext cx="1838469" cy="848945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Отдел правового,  документационного обеспечения - Архив </a:t>
            </a:r>
            <a:r>
              <a:rPr lang="ru-RU" sz="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Богучанского</a:t>
            </a: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района </a:t>
            </a:r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C84B964B-2DB5-4A63-A87B-CF9F2593FE04}"/>
              </a:ext>
            </a:extLst>
          </p:cNvPr>
          <p:cNvSpPr/>
          <p:nvPr/>
        </p:nvSpPr>
        <p:spPr>
          <a:xfrm>
            <a:off x="435935" y="2870970"/>
            <a:ext cx="1807535" cy="605877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управлению муниципальным имуществом</a:t>
            </a: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4CA9D727-52BB-41BC-8BDB-9B63DD8726CE}"/>
              </a:ext>
            </a:extLst>
          </p:cNvPr>
          <p:cNvSpPr/>
          <p:nvPr/>
        </p:nvSpPr>
        <p:spPr>
          <a:xfrm>
            <a:off x="435935" y="5194874"/>
            <a:ext cx="1786270" cy="610504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Отдел жилищной политики, транспорта и связи</a:t>
            </a:r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95DE6F2E-6302-4799-9CC6-EB3064CC430E}"/>
              </a:ext>
            </a:extLst>
          </p:cNvPr>
          <p:cNvSpPr/>
          <p:nvPr/>
        </p:nvSpPr>
        <p:spPr>
          <a:xfrm>
            <a:off x="414670" y="4391248"/>
            <a:ext cx="1807535" cy="647176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архитектуре и градостроительству</a:t>
            </a:r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4B43079A-6546-4873-A931-AECD74B4B437}"/>
              </a:ext>
            </a:extLst>
          </p:cNvPr>
          <p:cNvSpPr/>
          <p:nvPr/>
        </p:nvSpPr>
        <p:spPr>
          <a:xfrm>
            <a:off x="3136604" y="4432264"/>
            <a:ext cx="1701209" cy="767057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0"/>
              </a:spcAft>
            </a:pPr>
            <a:endParaRPr lang="ru-RU" sz="9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МКУ «Муниципальная пожарная часть № 1»</a:t>
            </a:r>
          </a:p>
        </p:txBody>
      </p:sp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id="{6737A28C-C06B-44FE-9D74-D401F4610758}"/>
              </a:ext>
            </a:extLst>
          </p:cNvPr>
          <p:cNvSpPr/>
          <p:nvPr/>
        </p:nvSpPr>
        <p:spPr>
          <a:xfrm>
            <a:off x="457199" y="5972898"/>
            <a:ext cx="1765005" cy="598024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ru-RU" sz="9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МКУ «Муниципальная служба Заказчика</a:t>
            </a: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D4BDF178-6047-44FD-BD1A-ACFC1D4D924A}"/>
              </a:ext>
            </a:extLst>
          </p:cNvPr>
          <p:cNvSpPr/>
          <p:nvPr/>
        </p:nvSpPr>
        <p:spPr>
          <a:xfrm>
            <a:off x="10127843" y="5643069"/>
            <a:ext cx="1842770" cy="749690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Главный специалист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вопросам мобилизационной подготовки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секретному делопроизводству </a:t>
            </a:r>
          </a:p>
        </p:txBody>
      </p:sp>
      <p:cxnSp>
        <p:nvCxnSpPr>
          <p:cNvPr id="83" name="Прямая со стрелкой 82">
            <a:extLst>
              <a:ext uri="{FF2B5EF4-FFF2-40B4-BE49-F238E27FC236}">
                <a16:creationId xmlns:a16="http://schemas.microsoft.com/office/drawing/2014/main" id="{D8D96A30-DA78-429C-B41E-005FDC10590D}"/>
              </a:ext>
            </a:extLst>
          </p:cNvPr>
          <p:cNvCxnSpPr>
            <a:cxnSpLocks/>
          </p:cNvCxnSpPr>
          <p:nvPr/>
        </p:nvCxnSpPr>
        <p:spPr>
          <a:xfrm rot="10800000" flipV="1">
            <a:off x="2232842" y="2509284"/>
            <a:ext cx="255176" cy="5318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id="{96687374-6519-49F1-9CA0-AAA636CB3C2F}"/>
              </a:ext>
            </a:extLst>
          </p:cNvPr>
          <p:cNvCxnSpPr>
            <a:cxnSpLocks/>
          </p:cNvCxnSpPr>
          <p:nvPr/>
        </p:nvCxnSpPr>
        <p:spPr>
          <a:xfrm rot="10800000" flipV="1">
            <a:off x="1403499" y="2073347"/>
            <a:ext cx="1169581" cy="1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>
            <a:extLst>
              <a:ext uri="{FF2B5EF4-FFF2-40B4-BE49-F238E27FC236}">
                <a16:creationId xmlns:a16="http://schemas.microsoft.com/office/drawing/2014/main" id="{E542D76A-B561-4F3B-9303-11F77A99FA1E}"/>
              </a:ext>
            </a:extLst>
          </p:cNvPr>
          <p:cNvCxnSpPr>
            <a:cxnSpLocks/>
          </p:cNvCxnSpPr>
          <p:nvPr/>
        </p:nvCxnSpPr>
        <p:spPr>
          <a:xfrm rot="10800000" flipV="1">
            <a:off x="2221912" y="3891515"/>
            <a:ext cx="255475" cy="6737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>
            <a:extLst>
              <a:ext uri="{FF2B5EF4-FFF2-40B4-BE49-F238E27FC236}">
                <a16:creationId xmlns:a16="http://schemas.microsoft.com/office/drawing/2014/main" id="{82D8FD75-EEB4-4226-A81A-469A85401174}"/>
              </a:ext>
            </a:extLst>
          </p:cNvPr>
          <p:cNvCxnSpPr>
            <a:cxnSpLocks/>
          </p:cNvCxnSpPr>
          <p:nvPr/>
        </p:nvCxnSpPr>
        <p:spPr>
          <a:xfrm rot="16200000" flipV="1">
            <a:off x="733648" y="3902148"/>
            <a:ext cx="3689499" cy="10635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>
            <a:extLst>
              <a:ext uri="{FF2B5EF4-FFF2-40B4-BE49-F238E27FC236}">
                <a16:creationId xmlns:a16="http://schemas.microsoft.com/office/drawing/2014/main" id="{4CAFA47B-0573-4EAC-AA23-26AE51A8F3B1}"/>
              </a:ext>
            </a:extLst>
          </p:cNvPr>
          <p:cNvCxnSpPr>
            <a:cxnSpLocks/>
          </p:cNvCxnSpPr>
          <p:nvPr/>
        </p:nvCxnSpPr>
        <p:spPr>
          <a:xfrm rot="16200000" flipV="1">
            <a:off x="4744231" y="4452940"/>
            <a:ext cx="874575" cy="6918"/>
          </a:xfrm>
          <a:prstGeom prst="line">
            <a:avLst/>
          </a:prstGeom>
          <a:ln w="19050">
            <a:solidFill>
              <a:srgbClr val="3FACB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>
            <a:extLst>
              <a:ext uri="{FF2B5EF4-FFF2-40B4-BE49-F238E27FC236}">
                <a16:creationId xmlns:a16="http://schemas.microsoft.com/office/drawing/2014/main" id="{7136142C-2906-4394-BF73-D9869232B89B}"/>
              </a:ext>
            </a:extLst>
          </p:cNvPr>
          <p:cNvCxnSpPr>
            <a:cxnSpLocks/>
          </p:cNvCxnSpPr>
          <p:nvPr/>
        </p:nvCxnSpPr>
        <p:spPr>
          <a:xfrm rot="10800000">
            <a:off x="4811490" y="4882377"/>
            <a:ext cx="372133" cy="1588"/>
          </a:xfrm>
          <a:prstGeom prst="straightConnector1">
            <a:avLst/>
          </a:prstGeom>
          <a:ln w="19050">
            <a:solidFill>
              <a:srgbClr val="3FACB1"/>
            </a:solidFill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Прямая со стрелкой 158">
            <a:extLst>
              <a:ext uri="{FF2B5EF4-FFF2-40B4-BE49-F238E27FC236}">
                <a16:creationId xmlns:a16="http://schemas.microsoft.com/office/drawing/2014/main" id="{2DEA90DD-00B7-4B35-AAAE-3B41666E7A0D}"/>
              </a:ext>
            </a:extLst>
          </p:cNvPr>
          <p:cNvCxnSpPr>
            <a:cxnSpLocks/>
          </p:cNvCxnSpPr>
          <p:nvPr/>
        </p:nvCxnSpPr>
        <p:spPr>
          <a:xfrm rot="16200000" flipH="1">
            <a:off x="3934048" y="2158409"/>
            <a:ext cx="340244" cy="3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>
            <a:extLst>
              <a:ext uri="{FF2B5EF4-FFF2-40B4-BE49-F238E27FC236}">
                <a16:creationId xmlns:a16="http://schemas.microsoft.com/office/drawing/2014/main" id="{C7CD4F3C-9CBF-471C-8B97-FFBD8F5B3B14}"/>
              </a:ext>
            </a:extLst>
          </p:cNvPr>
          <p:cNvCxnSpPr>
            <a:cxnSpLocks/>
          </p:cNvCxnSpPr>
          <p:nvPr/>
        </p:nvCxnSpPr>
        <p:spPr>
          <a:xfrm rot="16200000" flipV="1">
            <a:off x="1273969" y="2741262"/>
            <a:ext cx="3102329" cy="6254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 стрелкой 161">
            <a:extLst>
              <a:ext uri="{FF2B5EF4-FFF2-40B4-BE49-F238E27FC236}">
                <a16:creationId xmlns:a16="http://schemas.microsoft.com/office/drawing/2014/main" id="{1344091D-C255-4F60-99C7-E4F2C7E9F539}"/>
              </a:ext>
            </a:extLst>
          </p:cNvPr>
          <p:cNvCxnSpPr>
            <a:cxnSpLocks/>
          </p:cNvCxnSpPr>
          <p:nvPr/>
        </p:nvCxnSpPr>
        <p:spPr>
          <a:xfrm>
            <a:off x="9761360" y="4970947"/>
            <a:ext cx="389090" cy="3962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>
            <a:extLst>
              <a:ext uri="{FF2B5EF4-FFF2-40B4-BE49-F238E27FC236}">
                <a16:creationId xmlns:a16="http://schemas.microsoft.com/office/drawing/2014/main" id="{FC505C07-5F43-49B5-9239-C446FEABCB2D}"/>
              </a:ext>
            </a:extLst>
          </p:cNvPr>
          <p:cNvCxnSpPr>
            <a:cxnSpLocks/>
          </p:cNvCxnSpPr>
          <p:nvPr/>
        </p:nvCxnSpPr>
        <p:spPr>
          <a:xfrm rot="16200000" flipV="1">
            <a:off x="4178599" y="3072809"/>
            <a:ext cx="1988290" cy="10635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>
            <a:extLst>
              <a:ext uri="{FF2B5EF4-FFF2-40B4-BE49-F238E27FC236}">
                <a16:creationId xmlns:a16="http://schemas.microsoft.com/office/drawing/2014/main" id="{AB4C97DE-9BC1-4EFA-B0E9-191C8378CE42}"/>
              </a:ext>
            </a:extLst>
          </p:cNvPr>
          <p:cNvCxnSpPr>
            <a:cxnSpLocks/>
          </p:cNvCxnSpPr>
          <p:nvPr/>
        </p:nvCxnSpPr>
        <p:spPr>
          <a:xfrm>
            <a:off x="4104168" y="2094614"/>
            <a:ext cx="1052623" cy="1588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 стрелкой 174">
            <a:extLst>
              <a:ext uri="{FF2B5EF4-FFF2-40B4-BE49-F238E27FC236}">
                <a16:creationId xmlns:a16="http://schemas.microsoft.com/office/drawing/2014/main" id="{DAB2E649-247F-459A-BE42-E3E89AD45841}"/>
              </a:ext>
            </a:extLst>
          </p:cNvPr>
          <p:cNvCxnSpPr>
            <a:cxnSpLocks/>
          </p:cNvCxnSpPr>
          <p:nvPr/>
        </p:nvCxnSpPr>
        <p:spPr>
          <a:xfrm rot="10800000" flipV="1">
            <a:off x="4859085" y="3668232"/>
            <a:ext cx="297706" cy="4135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Прямая со стрелкой 181">
            <a:extLst>
              <a:ext uri="{FF2B5EF4-FFF2-40B4-BE49-F238E27FC236}">
                <a16:creationId xmlns:a16="http://schemas.microsoft.com/office/drawing/2014/main" id="{D7126C17-A1D8-4806-AB7A-2FBDBD95390B}"/>
              </a:ext>
            </a:extLst>
          </p:cNvPr>
          <p:cNvCxnSpPr>
            <a:cxnSpLocks/>
          </p:cNvCxnSpPr>
          <p:nvPr/>
        </p:nvCxnSpPr>
        <p:spPr>
          <a:xfrm rot="10800000">
            <a:off x="4880347" y="2670309"/>
            <a:ext cx="283110" cy="321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Прямая со стрелкой 184">
            <a:extLst>
              <a:ext uri="{FF2B5EF4-FFF2-40B4-BE49-F238E27FC236}">
                <a16:creationId xmlns:a16="http://schemas.microsoft.com/office/drawing/2014/main" id="{0E670E35-E5D1-4865-93A1-0FE69BA3B57B}"/>
              </a:ext>
            </a:extLst>
          </p:cNvPr>
          <p:cNvCxnSpPr>
            <a:cxnSpLocks/>
          </p:cNvCxnSpPr>
          <p:nvPr/>
        </p:nvCxnSpPr>
        <p:spPr>
          <a:xfrm rot="10800000">
            <a:off x="2200952" y="6315744"/>
            <a:ext cx="393393" cy="10629"/>
          </a:xfrm>
          <a:prstGeom prst="straightConnector1">
            <a:avLst/>
          </a:prstGeom>
          <a:ln w="19050">
            <a:solidFill>
              <a:srgbClr val="3FACB1"/>
            </a:solidFill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6" name="Прямоугольник 205">
            <a:extLst>
              <a:ext uri="{FF2B5EF4-FFF2-40B4-BE49-F238E27FC236}">
                <a16:creationId xmlns:a16="http://schemas.microsoft.com/office/drawing/2014/main" id="{0BCC56AF-3677-4869-B4EA-84D2280CB77E}"/>
              </a:ext>
            </a:extLst>
          </p:cNvPr>
          <p:cNvSpPr/>
          <p:nvPr/>
        </p:nvSpPr>
        <p:spPr>
          <a:xfrm>
            <a:off x="5986130" y="4839680"/>
            <a:ext cx="1562986" cy="426284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Бюджетный отдел</a:t>
            </a:r>
          </a:p>
        </p:txBody>
      </p:sp>
      <p:sp>
        <p:nvSpPr>
          <p:cNvPr id="207" name="Прямоугольник 206">
            <a:extLst>
              <a:ext uri="{FF2B5EF4-FFF2-40B4-BE49-F238E27FC236}">
                <a16:creationId xmlns:a16="http://schemas.microsoft.com/office/drawing/2014/main" id="{4DE370F2-D292-4ECE-B17C-E5E73930256F}"/>
              </a:ext>
            </a:extLst>
          </p:cNvPr>
          <p:cNvSpPr/>
          <p:nvPr/>
        </p:nvSpPr>
        <p:spPr>
          <a:xfrm>
            <a:off x="5964866" y="4196275"/>
            <a:ext cx="1584250" cy="480535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Финансовое </a:t>
            </a:r>
            <a:endParaRPr lang="ru-RU" sz="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</a:t>
            </a:r>
            <a:endParaRPr lang="ru-RU" sz="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8" name="Прямоугольник 207">
            <a:extLst>
              <a:ext uri="{FF2B5EF4-FFF2-40B4-BE49-F238E27FC236}">
                <a16:creationId xmlns:a16="http://schemas.microsoft.com/office/drawing/2014/main" id="{2A4C5211-35B9-4F4D-B47C-4C62378AD4D2}"/>
              </a:ext>
            </a:extLst>
          </p:cNvPr>
          <p:cNvSpPr/>
          <p:nvPr/>
        </p:nvSpPr>
        <p:spPr>
          <a:xfrm>
            <a:off x="6006482" y="3606776"/>
            <a:ext cx="1542634" cy="480535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Отдел муниципальных закупок</a:t>
            </a:r>
          </a:p>
        </p:txBody>
      </p:sp>
      <p:sp>
        <p:nvSpPr>
          <p:cNvPr id="209" name="Прямоугольник 208">
            <a:extLst>
              <a:ext uri="{FF2B5EF4-FFF2-40B4-BE49-F238E27FC236}">
                <a16:creationId xmlns:a16="http://schemas.microsoft.com/office/drawing/2014/main" id="{B54FB05C-8214-4493-9EA0-D7793683DA1D}"/>
              </a:ext>
            </a:extLst>
          </p:cNvPr>
          <p:cNvSpPr/>
          <p:nvPr/>
        </p:nvSpPr>
        <p:spPr>
          <a:xfrm>
            <a:off x="5986130" y="5501178"/>
            <a:ext cx="1552354" cy="480535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Отдел учета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отчетности</a:t>
            </a:r>
          </a:p>
        </p:txBody>
      </p:sp>
      <p:sp>
        <p:nvSpPr>
          <p:cNvPr id="210" name="Прямоугольник 209">
            <a:extLst>
              <a:ext uri="{FF2B5EF4-FFF2-40B4-BE49-F238E27FC236}">
                <a16:creationId xmlns:a16="http://schemas.microsoft.com/office/drawing/2014/main" id="{A754846B-0D6A-44F3-A4D6-1F883B0901A7}"/>
              </a:ext>
            </a:extLst>
          </p:cNvPr>
          <p:cNvSpPr/>
          <p:nvPr/>
        </p:nvSpPr>
        <p:spPr>
          <a:xfrm>
            <a:off x="5986129" y="6128755"/>
            <a:ext cx="1541721" cy="484696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Отдел муниципального финансового контроля </a:t>
            </a:r>
          </a:p>
        </p:txBody>
      </p:sp>
      <p:cxnSp>
        <p:nvCxnSpPr>
          <p:cNvPr id="211" name="Прямая со стрелкой 210">
            <a:extLst>
              <a:ext uri="{FF2B5EF4-FFF2-40B4-BE49-F238E27FC236}">
                <a16:creationId xmlns:a16="http://schemas.microsoft.com/office/drawing/2014/main" id="{6E2ADD96-E76A-408E-A214-2BE2EFDE5B97}"/>
              </a:ext>
            </a:extLst>
          </p:cNvPr>
          <p:cNvCxnSpPr>
            <a:cxnSpLocks/>
            <a:stCxn id="56" idx="2"/>
          </p:cNvCxnSpPr>
          <p:nvPr/>
        </p:nvCxnSpPr>
        <p:spPr>
          <a:xfrm rot="5400000">
            <a:off x="6412870" y="2125901"/>
            <a:ext cx="268573" cy="5001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>
            <a:extLst>
              <a:ext uri="{FF2B5EF4-FFF2-40B4-BE49-F238E27FC236}">
                <a16:creationId xmlns:a16="http://schemas.microsoft.com/office/drawing/2014/main" id="{CB4C1476-22B0-404A-995E-8DB8E06E777B}"/>
              </a:ext>
            </a:extLst>
          </p:cNvPr>
          <p:cNvCxnSpPr>
            <a:cxnSpLocks/>
          </p:cNvCxnSpPr>
          <p:nvPr/>
        </p:nvCxnSpPr>
        <p:spPr>
          <a:xfrm>
            <a:off x="5569058" y="2066441"/>
            <a:ext cx="986065" cy="4231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Прямая соединительная линия 213">
            <a:extLst>
              <a:ext uri="{FF2B5EF4-FFF2-40B4-BE49-F238E27FC236}">
                <a16:creationId xmlns:a16="http://schemas.microsoft.com/office/drawing/2014/main" id="{FC221776-7281-4706-B79E-BFDE8D27E56D}"/>
              </a:ext>
            </a:extLst>
          </p:cNvPr>
          <p:cNvCxnSpPr>
            <a:cxnSpLocks/>
          </p:cNvCxnSpPr>
          <p:nvPr/>
        </p:nvCxnSpPr>
        <p:spPr>
          <a:xfrm flipH="1">
            <a:off x="5799949" y="2511854"/>
            <a:ext cx="11609" cy="1352079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Прямая со стрелкой 241">
            <a:extLst>
              <a:ext uri="{FF2B5EF4-FFF2-40B4-BE49-F238E27FC236}">
                <a16:creationId xmlns:a16="http://schemas.microsoft.com/office/drawing/2014/main" id="{20CAB543-B674-4E87-8F97-FCEF38758415}"/>
              </a:ext>
            </a:extLst>
          </p:cNvPr>
          <p:cNvCxnSpPr>
            <a:cxnSpLocks/>
            <a:endCxn id="70" idx="1"/>
          </p:cNvCxnSpPr>
          <p:nvPr/>
        </p:nvCxnSpPr>
        <p:spPr>
          <a:xfrm>
            <a:off x="5803424" y="3234557"/>
            <a:ext cx="208657" cy="1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3" name="Прямая со стрелкой 242">
            <a:extLst>
              <a:ext uri="{FF2B5EF4-FFF2-40B4-BE49-F238E27FC236}">
                <a16:creationId xmlns:a16="http://schemas.microsoft.com/office/drawing/2014/main" id="{1F8B5A2B-7E41-42D4-842F-48E8E0AF2DE8}"/>
              </a:ext>
            </a:extLst>
          </p:cNvPr>
          <p:cNvCxnSpPr>
            <a:cxnSpLocks/>
          </p:cNvCxnSpPr>
          <p:nvPr/>
        </p:nvCxnSpPr>
        <p:spPr>
          <a:xfrm>
            <a:off x="5793234" y="3858127"/>
            <a:ext cx="205200" cy="1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5" name="Прямая со стрелкой 334">
            <a:extLst>
              <a:ext uri="{FF2B5EF4-FFF2-40B4-BE49-F238E27FC236}">
                <a16:creationId xmlns:a16="http://schemas.microsoft.com/office/drawing/2014/main" id="{66FDBFC5-153E-482E-B4C9-499EB43772C1}"/>
              </a:ext>
            </a:extLst>
          </p:cNvPr>
          <p:cNvCxnSpPr>
            <a:cxnSpLocks/>
          </p:cNvCxnSpPr>
          <p:nvPr/>
        </p:nvCxnSpPr>
        <p:spPr>
          <a:xfrm>
            <a:off x="5571460" y="4359349"/>
            <a:ext cx="414672" cy="1590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Прямая соединительная линия 339">
            <a:extLst>
              <a:ext uri="{FF2B5EF4-FFF2-40B4-BE49-F238E27FC236}">
                <a16:creationId xmlns:a16="http://schemas.microsoft.com/office/drawing/2014/main" id="{629EFED4-5C75-4A79-8750-0071CD160C3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423657" y="3214249"/>
            <a:ext cx="2303543" cy="7929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Прямая соединительная линия 346">
            <a:extLst>
              <a:ext uri="{FF2B5EF4-FFF2-40B4-BE49-F238E27FC236}">
                <a16:creationId xmlns:a16="http://schemas.microsoft.com/office/drawing/2014/main" id="{FA3A7823-23EB-43DA-AE5D-93D7E1B2937E}"/>
              </a:ext>
            </a:extLst>
          </p:cNvPr>
          <p:cNvCxnSpPr>
            <a:cxnSpLocks/>
          </p:cNvCxnSpPr>
          <p:nvPr/>
        </p:nvCxnSpPr>
        <p:spPr>
          <a:xfrm>
            <a:off x="5584337" y="4561367"/>
            <a:ext cx="393404" cy="1588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Прямая соединительная линия 352">
            <a:extLst>
              <a:ext uri="{FF2B5EF4-FFF2-40B4-BE49-F238E27FC236}">
                <a16:creationId xmlns:a16="http://schemas.microsoft.com/office/drawing/2014/main" id="{981BF52A-B339-492C-909E-812306BB8502}"/>
              </a:ext>
            </a:extLst>
          </p:cNvPr>
          <p:cNvCxnSpPr>
            <a:cxnSpLocks/>
          </p:cNvCxnSpPr>
          <p:nvPr/>
        </p:nvCxnSpPr>
        <p:spPr>
          <a:xfrm rot="16200000" flipV="1">
            <a:off x="4678326" y="5462891"/>
            <a:ext cx="1828802" cy="21268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Прямая со стрелкой 355">
            <a:extLst>
              <a:ext uri="{FF2B5EF4-FFF2-40B4-BE49-F238E27FC236}">
                <a16:creationId xmlns:a16="http://schemas.microsoft.com/office/drawing/2014/main" id="{F7239F26-73EB-4CE0-BF37-2AE6DE1E0AFF}"/>
              </a:ext>
            </a:extLst>
          </p:cNvPr>
          <p:cNvCxnSpPr>
            <a:cxnSpLocks/>
          </p:cNvCxnSpPr>
          <p:nvPr/>
        </p:nvCxnSpPr>
        <p:spPr>
          <a:xfrm>
            <a:off x="5582093" y="5029200"/>
            <a:ext cx="414670" cy="1588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Прямая со стрелкой 356">
            <a:extLst>
              <a:ext uri="{FF2B5EF4-FFF2-40B4-BE49-F238E27FC236}">
                <a16:creationId xmlns:a16="http://schemas.microsoft.com/office/drawing/2014/main" id="{40AA6254-8C6F-4CDE-8CDA-F698BF624F29}"/>
              </a:ext>
            </a:extLst>
          </p:cNvPr>
          <p:cNvCxnSpPr>
            <a:cxnSpLocks/>
          </p:cNvCxnSpPr>
          <p:nvPr/>
        </p:nvCxnSpPr>
        <p:spPr>
          <a:xfrm flipV="1">
            <a:off x="5592726" y="5698921"/>
            <a:ext cx="394890" cy="130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Прямая со стрелкой 357">
            <a:extLst>
              <a:ext uri="{FF2B5EF4-FFF2-40B4-BE49-F238E27FC236}">
                <a16:creationId xmlns:a16="http://schemas.microsoft.com/office/drawing/2014/main" id="{1FA0571D-2502-438F-A757-2FE5B4834A1A}"/>
              </a:ext>
            </a:extLst>
          </p:cNvPr>
          <p:cNvCxnSpPr>
            <a:cxnSpLocks/>
          </p:cNvCxnSpPr>
          <p:nvPr/>
        </p:nvCxnSpPr>
        <p:spPr>
          <a:xfrm>
            <a:off x="5603358" y="6377291"/>
            <a:ext cx="396291" cy="4595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0" name="Прямоугольник 369">
            <a:extLst>
              <a:ext uri="{FF2B5EF4-FFF2-40B4-BE49-F238E27FC236}">
                <a16:creationId xmlns:a16="http://schemas.microsoft.com/office/drawing/2014/main" id="{8A6863A4-0B70-4117-90D3-DD42C6FFCB9F}"/>
              </a:ext>
            </a:extLst>
          </p:cNvPr>
          <p:cNvSpPr/>
          <p:nvPr/>
        </p:nvSpPr>
        <p:spPr>
          <a:xfrm>
            <a:off x="8141051" y="3484704"/>
            <a:ext cx="1444589" cy="417446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Отдел </a:t>
            </a:r>
          </a:p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жизнеобеспечения</a:t>
            </a:r>
          </a:p>
        </p:txBody>
      </p:sp>
      <p:sp>
        <p:nvSpPr>
          <p:cNvPr id="371" name="Прямоугольник 370">
            <a:extLst>
              <a:ext uri="{FF2B5EF4-FFF2-40B4-BE49-F238E27FC236}">
                <a16:creationId xmlns:a16="http://schemas.microsoft.com/office/drawing/2014/main" id="{32AED466-97C4-43C8-AFDC-D98CAF2CC32D}"/>
              </a:ext>
            </a:extLst>
          </p:cNvPr>
          <p:cNvSpPr/>
          <p:nvPr/>
        </p:nvSpPr>
        <p:spPr>
          <a:xfrm>
            <a:off x="8120062" y="2996413"/>
            <a:ext cx="1463479" cy="395373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Отдел по общему образованию</a:t>
            </a:r>
          </a:p>
        </p:txBody>
      </p:sp>
      <p:sp>
        <p:nvSpPr>
          <p:cNvPr id="372" name="Прямоугольник 371">
            <a:extLst>
              <a:ext uri="{FF2B5EF4-FFF2-40B4-BE49-F238E27FC236}">
                <a16:creationId xmlns:a16="http://schemas.microsoft.com/office/drawing/2014/main" id="{67BC85C7-AE1A-4B30-9482-B8411BA5C732}"/>
              </a:ext>
            </a:extLst>
          </p:cNvPr>
          <p:cNvSpPr/>
          <p:nvPr/>
        </p:nvSpPr>
        <p:spPr>
          <a:xfrm>
            <a:off x="8144540" y="4019673"/>
            <a:ext cx="1456659" cy="892569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Ведущие специалисты, обеспечивающие деятельность  комиссии по  делам несовершеннолетних и защите их прав</a:t>
            </a:r>
          </a:p>
        </p:txBody>
      </p:sp>
      <p:sp>
        <p:nvSpPr>
          <p:cNvPr id="373" name="Прямоугольник 372">
            <a:extLst>
              <a:ext uri="{FF2B5EF4-FFF2-40B4-BE49-F238E27FC236}">
                <a16:creationId xmlns:a16="http://schemas.microsoft.com/office/drawing/2014/main" id="{ECF6648B-8D04-485A-A963-EE7FAFDFC90B}"/>
              </a:ext>
            </a:extLst>
          </p:cNvPr>
          <p:cNvSpPr/>
          <p:nvPr/>
        </p:nvSpPr>
        <p:spPr>
          <a:xfrm>
            <a:off x="8112642" y="6014524"/>
            <a:ext cx="1520456" cy="681094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МКУ «Управление культуры, физической культуры, спорта и молодежной политики» </a:t>
            </a:r>
            <a:endParaRPr lang="ru-RU" sz="9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cxnSp>
        <p:nvCxnSpPr>
          <p:cNvPr id="375" name="Прямая соединительная линия 374">
            <a:extLst>
              <a:ext uri="{FF2B5EF4-FFF2-40B4-BE49-F238E27FC236}">
                <a16:creationId xmlns:a16="http://schemas.microsoft.com/office/drawing/2014/main" id="{5925DB90-566B-43C0-8F62-016D436D72D4}"/>
              </a:ext>
            </a:extLst>
          </p:cNvPr>
          <p:cNvCxnSpPr>
            <a:cxnSpLocks/>
          </p:cNvCxnSpPr>
          <p:nvPr/>
        </p:nvCxnSpPr>
        <p:spPr>
          <a:xfrm rot="10800000">
            <a:off x="7882217" y="2437240"/>
            <a:ext cx="197365" cy="1161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Прямая со стрелкой 378">
            <a:extLst>
              <a:ext uri="{FF2B5EF4-FFF2-40B4-BE49-F238E27FC236}">
                <a16:creationId xmlns:a16="http://schemas.microsoft.com/office/drawing/2014/main" id="{35AD0B09-D529-43C7-8E3F-5AFC51F43A51}"/>
              </a:ext>
            </a:extLst>
          </p:cNvPr>
          <p:cNvCxnSpPr>
            <a:cxnSpLocks/>
          </p:cNvCxnSpPr>
          <p:nvPr/>
        </p:nvCxnSpPr>
        <p:spPr>
          <a:xfrm>
            <a:off x="8739921" y="2012466"/>
            <a:ext cx="0" cy="236762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1" name="Прямая соединительная линия 380">
            <a:extLst>
              <a:ext uri="{FF2B5EF4-FFF2-40B4-BE49-F238E27FC236}">
                <a16:creationId xmlns:a16="http://schemas.microsoft.com/office/drawing/2014/main" id="{CC12E1A1-84C1-42E2-BC59-2A3E2F5E45F2}"/>
              </a:ext>
            </a:extLst>
          </p:cNvPr>
          <p:cNvCxnSpPr>
            <a:cxnSpLocks/>
          </p:cNvCxnSpPr>
          <p:nvPr/>
        </p:nvCxnSpPr>
        <p:spPr>
          <a:xfrm rot="16200000" flipV="1">
            <a:off x="7240775" y="3083441"/>
            <a:ext cx="1307803" cy="10636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Прямая соединительная линия 381">
            <a:extLst>
              <a:ext uri="{FF2B5EF4-FFF2-40B4-BE49-F238E27FC236}">
                <a16:creationId xmlns:a16="http://schemas.microsoft.com/office/drawing/2014/main" id="{558A7EBF-A26E-44B7-871E-D41B70A7595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975639" y="3878624"/>
            <a:ext cx="3588956" cy="4566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Прямая соединительная линия 386">
            <a:extLst>
              <a:ext uri="{FF2B5EF4-FFF2-40B4-BE49-F238E27FC236}">
                <a16:creationId xmlns:a16="http://schemas.microsoft.com/office/drawing/2014/main" id="{F8EB41E4-D151-4571-BC88-D20B1E4603B0}"/>
              </a:ext>
            </a:extLst>
          </p:cNvPr>
          <p:cNvCxnSpPr>
            <a:cxnSpLocks/>
          </p:cNvCxnSpPr>
          <p:nvPr/>
        </p:nvCxnSpPr>
        <p:spPr>
          <a:xfrm>
            <a:off x="7761767" y="2083981"/>
            <a:ext cx="978154" cy="4090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Прямая со стрелкой 391">
            <a:extLst>
              <a:ext uri="{FF2B5EF4-FFF2-40B4-BE49-F238E27FC236}">
                <a16:creationId xmlns:a16="http://schemas.microsoft.com/office/drawing/2014/main" id="{E7628869-CD37-4985-A39E-9328D261FB5A}"/>
              </a:ext>
            </a:extLst>
          </p:cNvPr>
          <p:cNvCxnSpPr>
            <a:cxnSpLocks/>
          </p:cNvCxnSpPr>
          <p:nvPr/>
        </p:nvCxnSpPr>
        <p:spPr>
          <a:xfrm>
            <a:off x="7893915" y="3202658"/>
            <a:ext cx="226785" cy="0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7" name="Прямая со стрелкой 406">
            <a:extLst>
              <a:ext uri="{FF2B5EF4-FFF2-40B4-BE49-F238E27FC236}">
                <a16:creationId xmlns:a16="http://schemas.microsoft.com/office/drawing/2014/main" id="{A1AF9114-D1E1-4299-8EF7-FA89F4860255}"/>
              </a:ext>
            </a:extLst>
          </p:cNvPr>
          <p:cNvCxnSpPr>
            <a:cxnSpLocks/>
          </p:cNvCxnSpPr>
          <p:nvPr/>
        </p:nvCxnSpPr>
        <p:spPr>
          <a:xfrm>
            <a:off x="7767636" y="4412235"/>
            <a:ext cx="359199" cy="928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9" name="Прямая со стрелкой 438">
            <a:extLst>
              <a:ext uri="{FF2B5EF4-FFF2-40B4-BE49-F238E27FC236}">
                <a16:creationId xmlns:a16="http://schemas.microsoft.com/office/drawing/2014/main" id="{0F66DA26-8590-424D-93DE-85C0231304B3}"/>
              </a:ext>
            </a:extLst>
          </p:cNvPr>
          <p:cNvCxnSpPr>
            <a:cxnSpLocks/>
          </p:cNvCxnSpPr>
          <p:nvPr/>
        </p:nvCxnSpPr>
        <p:spPr>
          <a:xfrm flipV="1">
            <a:off x="7750969" y="6434265"/>
            <a:ext cx="359458" cy="2254"/>
          </a:xfrm>
          <a:prstGeom prst="straightConnector1">
            <a:avLst/>
          </a:prstGeom>
          <a:ln w="19050">
            <a:solidFill>
              <a:srgbClr val="3FACB1"/>
            </a:solidFill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0" name="Прямоугольник 449">
            <a:extLst>
              <a:ext uri="{FF2B5EF4-FFF2-40B4-BE49-F238E27FC236}">
                <a16:creationId xmlns:a16="http://schemas.microsoft.com/office/drawing/2014/main" id="{A60B5498-1A37-4274-BA93-199D4B1432A8}"/>
              </a:ext>
            </a:extLst>
          </p:cNvPr>
          <p:cNvSpPr/>
          <p:nvPr/>
        </p:nvSpPr>
        <p:spPr>
          <a:xfrm>
            <a:off x="3157869" y="5599950"/>
            <a:ext cx="1679945" cy="699153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0"/>
              </a:spcAft>
            </a:pPr>
            <a:endParaRPr lang="ru-RU" sz="9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МКУ «Централизованная бухгалтерия»</a:t>
            </a:r>
          </a:p>
        </p:txBody>
      </p:sp>
      <p:cxnSp>
        <p:nvCxnSpPr>
          <p:cNvPr id="465" name="Прямая со стрелкой 464">
            <a:extLst>
              <a:ext uri="{FF2B5EF4-FFF2-40B4-BE49-F238E27FC236}">
                <a16:creationId xmlns:a16="http://schemas.microsoft.com/office/drawing/2014/main" id="{23E44174-16E4-4A24-A0F2-797925075DCF}"/>
              </a:ext>
            </a:extLst>
          </p:cNvPr>
          <p:cNvCxnSpPr>
            <a:cxnSpLocks/>
          </p:cNvCxnSpPr>
          <p:nvPr/>
        </p:nvCxnSpPr>
        <p:spPr>
          <a:xfrm>
            <a:off x="10863405" y="2003491"/>
            <a:ext cx="0" cy="259197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7" name="Прямая соединительная линия 466">
            <a:extLst>
              <a:ext uri="{FF2B5EF4-FFF2-40B4-BE49-F238E27FC236}">
                <a16:creationId xmlns:a16="http://schemas.microsoft.com/office/drawing/2014/main" id="{933F5A22-8331-405D-95A4-54C903777F10}"/>
              </a:ext>
            </a:extLst>
          </p:cNvPr>
          <p:cNvCxnSpPr>
            <a:cxnSpLocks/>
          </p:cNvCxnSpPr>
          <p:nvPr/>
        </p:nvCxnSpPr>
        <p:spPr>
          <a:xfrm>
            <a:off x="9884229" y="2100942"/>
            <a:ext cx="971919" cy="1076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Прямая соединительная линия 471">
            <a:extLst>
              <a:ext uri="{FF2B5EF4-FFF2-40B4-BE49-F238E27FC236}">
                <a16:creationId xmlns:a16="http://schemas.microsoft.com/office/drawing/2014/main" id="{45B9CC91-C403-4DF2-BECE-6234DDF35CB9}"/>
              </a:ext>
            </a:extLst>
          </p:cNvPr>
          <p:cNvCxnSpPr>
            <a:cxnSpLocks/>
          </p:cNvCxnSpPr>
          <p:nvPr/>
        </p:nvCxnSpPr>
        <p:spPr>
          <a:xfrm flipV="1">
            <a:off x="9750059" y="1201482"/>
            <a:ext cx="0" cy="4771416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Прямая соединительная линия 475">
            <a:extLst>
              <a:ext uri="{FF2B5EF4-FFF2-40B4-BE49-F238E27FC236}">
                <a16:creationId xmlns:a16="http://schemas.microsoft.com/office/drawing/2014/main" id="{B2CA0EEA-C9C8-4112-A191-9AD57232F6A4}"/>
              </a:ext>
            </a:extLst>
          </p:cNvPr>
          <p:cNvCxnSpPr>
            <a:cxnSpLocks/>
          </p:cNvCxnSpPr>
          <p:nvPr/>
        </p:nvCxnSpPr>
        <p:spPr>
          <a:xfrm rot="16200000" flipV="1">
            <a:off x="9087760" y="2897417"/>
            <a:ext cx="1611084" cy="3624"/>
          </a:xfrm>
          <a:prstGeom prst="line">
            <a:avLst/>
          </a:prstGeom>
          <a:ln w="19050">
            <a:solidFill>
              <a:srgbClr val="3FAC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Прямая со стрелкой 479">
            <a:extLst>
              <a:ext uri="{FF2B5EF4-FFF2-40B4-BE49-F238E27FC236}">
                <a16:creationId xmlns:a16="http://schemas.microsoft.com/office/drawing/2014/main" id="{4D82FA54-5FC3-4E0C-8BF7-649AAEC35E53}"/>
              </a:ext>
            </a:extLst>
          </p:cNvPr>
          <p:cNvCxnSpPr>
            <a:cxnSpLocks/>
          </p:cNvCxnSpPr>
          <p:nvPr/>
        </p:nvCxnSpPr>
        <p:spPr>
          <a:xfrm>
            <a:off x="7886659" y="3746260"/>
            <a:ext cx="244138" cy="2151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3" name="Прямая со стрелкой 482">
            <a:extLst>
              <a:ext uri="{FF2B5EF4-FFF2-40B4-BE49-F238E27FC236}">
                <a16:creationId xmlns:a16="http://schemas.microsoft.com/office/drawing/2014/main" id="{E4B3F253-2DBB-45D3-B2C5-472944201C8F}"/>
              </a:ext>
            </a:extLst>
          </p:cNvPr>
          <p:cNvCxnSpPr>
            <a:cxnSpLocks/>
          </p:cNvCxnSpPr>
          <p:nvPr/>
        </p:nvCxnSpPr>
        <p:spPr>
          <a:xfrm flipV="1">
            <a:off x="9891486" y="3692263"/>
            <a:ext cx="249341" cy="1622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7" name="Прямая соединительная линия 496">
            <a:extLst>
              <a:ext uri="{FF2B5EF4-FFF2-40B4-BE49-F238E27FC236}">
                <a16:creationId xmlns:a16="http://schemas.microsoft.com/office/drawing/2014/main" id="{5952C515-EA67-40B7-BABA-5E0FE6A67DA7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385561" y="6033977"/>
            <a:ext cx="765542" cy="10634"/>
          </a:xfrm>
          <a:prstGeom prst="line">
            <a:avLst/>
          </a:prstGeom>
          <a:ln w="19050">
            <a:solidFill>
              <a:srgbClr val="3FACB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Прямая соединительная линия 498">
            <a:extLst>
              <a:ext uri="{FF2B5EF4-FFF2-40B4-BE49-F238E27FC236}">
                <a16:creationId xmlns:a16="http://schemas.microsoft.com/office/drawing/2014/main" id="{1411D47F-4420-4C3C-AA11-795E7BA2859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967027" y="5071731"/>
            <a:ext cx="1722473" cy="1"/>
          </a:xfrm>
          <a:prstGeom prst="line">
            <a:avLst/>
          </a:prstGeom>
          <a:ln w="19050">
            <a:solidFill>
              <a:srgbClr val="3FACB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Прямая со стрелкой 499">
            <a:extLst>
              <a:ext uri="{FF2B5EF4-FFF2-40B4-BE49-F238E27FC236}">
                <a16:creationId xmlns:a16="http://schemas.microsoft.com/office/drawing/2014/main" id="{89AB6B5F-69BC-4E62-9BA4-66ABF54759AE}"/>
              </a:ext>
            </a:extLst>
          </p:cNvPr>
          <p:cNvCxnSpPr>
            <a:cxnSpLocks/>
          </p:cNvCxnSpPr>
          <p:nvPr/>
        </p:nvCxnSpPr>
        <p:spPr>
          <a:xfrm>
            <a:off x="2838893" y="5932967"/>
            <a:ext cx="350874" cy="1588"/>
          </a:xfrm>
          <a:prstGeom prst="straightConnector1">
            <a:avLst/>
          </a:prstGeom>
          <a:ln w="19050">
            <a:solidFill>
              <a:srgbClr val="3FACB1"/>
            </a:solidFill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Прямая со стрелкой 211">
            <a:extLst>
              <a:ext uri="{FF2B5EF4-FFF2-40B4-BE49-F238E27FC236}">
                <a16:creationId xmlns:a16="http://schemas.microsoft.com/office/drawing/2014/main" id="{6444A17F-73E3-4BC0-BB12-D6F00C0A2130}"/>
              </a:ext>
            </a:extLst>
          </p:cNvPr>
          <p:cNvCxnSpPr>
            <a:cxnSpLocks/>
          </p:cNvCxnSpPr>
          <p:nvPr/>
        </p:nvCxnSpPr>
        <p:spPr>
          <a:xfrm rot="5400000">
            <a:off x="1226540" y="2105261"/>
            <a:ext cx="315167" cy="3782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Прямая со стрелкой 103">
            <a:extLst>
              <a:ext uri="{FF2B5EF4-FFF2-40B4-BE49-F238E27FC236}">
                <a16:creationId xmlns:a16="http://schemas.microsoft.com/office/drawing/2014/main" id="{2C7053AA-59E5-4241-9463-25A4EC313130}"/>
              </a:ext>
            </a:extLst>
          </p:cNvPr>
          <p:cNvCxnSpPr>
            <a:cxnSpLocks/>
          </p:cNvCxnSpPr>
          <p:nvPr/>
        </p:nvCxnSpPr>
        <p:spPr>
          <a:xfrm rot="10800000">
            <a:off x="2212759" y="5494559"/>
            <a:ext cx="360320" cy="2474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>
            <a:extLst>
              <a:ext uri="{FF2B5EF4-FFF2-40B4-BE49-F238E27FC236}">
                <a16:creationId xmlns:a16="http://schemas.microsoft.com/office/drawing/2014/main" id="{B83D080A-C68E-4517-BE2F-60FCF79F909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307266" y="6049926"/>
            <a:ext cx="552892" cy="1"/>
          </a:xfrm>
          <a:prstGeom prst="line">
            <a:avLst/>
          </a:prstGeom>
          <a:ln w="19050">
            <a:solidFill>
              <a:srgbClr val="3FACB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 стрелкой 188">
            <a:extLst>
              <a:ext uri="{FF2B5EF4-FFF2-40B4-BE49-F238E27FC236}">
                <a16:creationId xmlns:a16="http://schemas.microsoft.com/office/drawing/2014/main" id="{D8D96A30-DA78-429C-B41E-005FDC10590D}"/>
              </a:ext>
            </a:extLst>
          </p:cNvPr>
          <p:cNvCxnSpPr>
            <a:cxnSpLocks/>
          </p:cNvCxnSpPr>
          <p:nvPr/>
        </p:nvCxnSpPr>
        <p:spPr>
          <a:xfrm rot="10800000">
            <a:off x="2221950" y="3255162"/>
            <a:ext cx="258980" cy="1946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9" name="Прямая со стрелкой 258">
            <a:extLst>
              <a:ext uri="{FF2B5EF4-FFF2-40B4-BE49-F238E27FC236}">
                <a16:creationId xmlns:a16="http://schemas.microsoft.com/office/drawing/2014/main" id="{2C7053AA-59E5-4241-9463-25A4EC313130}"/>
              </a:ext>
            </a:extLst>
          </p:cNvPr>
          <p:cNvCxnSpPr>
            <a:cxnSpLocks/>
          </p:cNvCxnSpPr>
          <p:nvPr/>
        </p:nvCxnSpPr>
        <p:spPr>
          <a:xfrm rot="10800000">
            <a:off x="2216302" y="4679395"/>
            <a:ext cx="381587" cy="13107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Прямая со стрелкой 288">
            <a:extLst>
              <a:ext uri="{FF2B5EF4-FFF2-40B4-BE49-F238E27FC236}">
                <a16:creationId xmlns:a16="http://schemas.microsoft.com/office/drawing/2014/main" id="{20CAB543-B674-4E87-8F97-FCEF38758415}"/>
              </a:ext>
            </a:extLst>
          </p:cNvPr>
          <p:cNvCxnSpPr>
            <a:cxnSpLocks/>
          </p:cNvCxnSpPr>
          <p:nvPr/>
        </p:nvCxnSpPr>
        <p:spPr>
          <a:xfrm flipV="1">
            <a:off x="5802086" y="2500239"/>
            <a:ext cx="226575" cy="3475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 стрелкой 95">
            <a:extLst>
              <a:ext uri="{FF2B5EF4-FFF2-40B4-BE49-F238E27FC236}">
                <a16:creationId xmlns:a16="http://schemas.microsoft.com/office/drawing/2014/main" id="{D6D04CC7-83CC-4B13-A6ED-1EF9D02EADC7}"/>
              </a:ext>
            </a:extLst>
          </p:cNvPr>
          <p:cNvCxnSpPr>
            <a:cxnSpLocks/>
          </p:cNvCxnSpPr>
          <p:nvPr/>
        </p:nvCxnSpPr>
        <p:spPr>
          <a:xfrm flipH="1">
            <a:off x="4101467" y="1190848"/>
            <a:ext cx="2701" cy="184116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67BC85C7-AE1A-4B30-9482-B8411BA5C732}"/>
              </a:ext>
            </a:extLst>
          </p:cNvPr>
          <p:cNvSpPr/>
          <p:nvPr/>
        </p:nvSpPr>
        <p:spPr>
          <a:xfrm>
            <a:off x="8123276" y="5061097"/>
            <a:ext cx="1477924" cy="839973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Ведущий специалист по опеке и попечительству в отношении совершеннолетних граждан, а также в сфере патронажа</a:t>
            </a:r>
            <a:endParaRPr lang="ru-RU" sz="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97" name="Прямая со стрелкой 96">
            <a:extLst>
              <a:ext uri="{FF2B5EF4-FFF2-40B4-BE49-F238E27FC236}">
                <a16:creationId xmlns:a16="http://schemas.microsoft.com/office/drawing/2014/main" id="{A1AF9114-D1E1-4299-8EF7-FA89F4860255}"/>
              </a:ext>
            </a:extLst>
          </p:cNvPr>
          <p:cNvCxnSpPr>
            <a:cxnSpLocks/>
          </p:cNvCxnSpPr>
          <p:nvPr/>
        </p:nvCxnSpPr>
        <p:spPr>
          <a:xfrm>
            <a:off x="7781814" y="5457769"/>
            <a:ext cx="359199" cy="928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8638EC7B-5670-4C91-BBB8-FEA59709C462}"/>
              </a:ext>
            </a:extLst>
          </p:cNvPr>
          <p:cNvSpPr/>
          <p:nvPr/>
        </p:nvSpPr>
        <p:spPr>
          <a:xfrm>
            <a:off x="10127846" y="4580167"/>
            <a:ext cx="1842767" cy="749690"/>
          </a:xfrm>
          <a:prstGeom prst="rect">
            <a:avLst/>
          </a:prstGeom>
          <a:solidFill>
            <a:srgbClr val="3FACB1">
              <a:alpha val="50196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Помощник Главы Богучанского  района</a:t>
            </a:r>
          </a:p>
        </p:txBody>
      </p:sp>
      <p:cxnSp>
        <p:nvCxnSpPr>
          <p:cNvPr id="99" name="Прямая со стрелкой 98">
            <a:extLst>
              <a:ext uri="{FF2B5EF4-FFF2-40B4-BE49-F238E27FC236}">
                <a16:creationId xmlns:a16="http://schemas.microsoft.com/office/drawing/2014/main" id="{0812875A-9957-4673-A021-A49CF83095E8}"/>
              </a:ext>
            </a:extLst>
          </p:cNvPr>
          <p:cNvCxnSpPr>
            <a:cxnSpLocks/>
          </p:cNvCxnSpPr>
          <p:nvPr/>
        </p:nvCxnSpPr>
        <p:spPr>
          <a:xfrm>
            <a:off x="9738756" y="5983694"/>
            <a:ext cx="411694" cy="1"/>
          </a:xfrm>
          <a:prstGeom prst="straightConnector1">
            <a:avLst/>
          </a:prstGeom>
          <a:ln w="19050">
            <a:solidFill>
              <a:srgbClr val="3FACB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559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232</Words>
  <Application>Microsoft Office PowerPoint</Application>
  <PresentationFormat>Широкоэкранный</PresentationFormat>
  <Paragraphs>51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Кирилл Каримов</dc:creator>
  <cp:lastModifiedBy>User</cp:lastModifiedBy>
  <cp:revision>95</cp:revision>
  <cp:lastPrinted>2023-01-20T12:01:31Z</cp:lastPrinted>
  <dcterms:created xsi:type="dcterms:W3CDTF">2021-10-13T14:11:19Z</dcterms:created>
  <dcterms:modified xsi:type="dcterms:W3CDTF">2023-01-24T06:31:58Z</dcterms:modified>
</cp:coreProperties>
</file>