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6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3" r:id="rId16"/>
    <p:sldId id="274" r:id="rId17"/>
    <p:sldId id="272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26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826516477107068"/>
          <c:y val="2.8307844486897188E-2"/>
          <c:w val="0.84864841547584546"/>
          <c:h val="0.8560087604786871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1.5432098765432139E-3"/>
                  <c:y val="0.15713782901009141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1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940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831</a:t>
                    </a:r>
                    <a:endParaRPr lang="en-US" sz="160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3.0864197530863714E-3"/>
                  <c:y val="0.31427565802018265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2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136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934</a:t>
                    </a:r>
                    <a:endParaRPr lang="en-US" sz="1600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3.0864197530864274E-3"/>
                  <c:y val="0.23290071085424274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2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088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333,2</a:t>
                    </a:r>
                    <a:endParaRPr lang="en-US" sz="1600" dirty="0"/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Исполнение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1940831</c:v>
                </c:pt>
                <c:pt idx="1">
                  <c:v>2136934</c:v>
                </c:pt>
                <c:pt idx="2">
                  <c:v>2088333.2</c:v>
                </c:pt>
              </c:numCache>
            </c:numRef>
          </c:val>
        </c:ser>
        <c:axId val="82395520"/>
        <c:axId val="82397056"/>
      </c:barChart>
      <c:catAx>
        <c:axId val="82395520"/>
        <c:scaling>
          <c:orientation val="minMax"/>
        </c:scaling>
        <c:axPos val="b"/>
        <c:tickLblPos val="nextTo"/>
        <c:crossAx val="82397056"/>
        <c:crosses val="autoZero"/>
        <c:auto val="1"/>
        <c:lblAlgn val="ctr"/>
        <c:lblOffset val="100"/>
      </c:catAx>
      <c:valAx>
        <c:axId val="82397056"/>
        <c:scaling>
          <c:orientation val="minMax"/>
        </c:scaling>
        <c:axPos val="l"/>
        <c:numFmt formatCode="General" sourceLinked="1"/>
        <c:tickLblPos val="nextTo"/>
        <c:crossAx val="82395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1557183824244271E-2"/>
          <c:y val="8.7754142046676364E-2"/>
          <c:w val="0.59019660736852364"/>
          <c:h val="0.81326758526306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0802469135802495E-2"/>
                  <c:y val="-1.683619596536692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7.716049382716127E-3"/>
                  <c:y val="-5.3314620556995429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8580246913580189E-2"/>
                  <c:y val="-3.9284457252522831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3.5493827160493888E-2"/>
                  <c:y val="-1.964222862626145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2.3148148148148147E-2"/>
                  <c:y val="-2.8060326608944853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3888888888888919E-2"/>
                  <c:y val="4.209048991341748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3.5493827160493888E-2"/>
                  <c:y val="-1.403016330447244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-2.4691358024691412E-2"/>
                  <c:y val="-3.086635926983937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0</a:t>
                    </a:r>
                    <a:r>
                      <a:rPr lang="en-US" dirty="0" smtClean="0"/>
                      <a:t>,0</a:t>
                    </a:r>
                    <a:r>
                      <a:rPr lang="ru-RU" dirty="0" smtClean="0"/>
                      <a:t>03</a:t>
                    </a:r>
                  </a:p>
                  <a:p>
                    <a:endParaRPr lang="en-US" dirty="0"/>
                  </a:p>
                </c:rich>
              </c:tx>
              <c:dLblPos val="bestFit"/>
              <c:showVal val="1"/>
            </c:dLbl>
            <c:dLbl>
              <c:idx val="9"/>
              <c:layout>
                <c:manualLayout>
                  <c:x val="-9.25925925925929E-3"/>
                  <c:y val="-1.964222862626145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-1.6975308641975367E-2"/>
                  <c:y val="-3.3672391930733847E-2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4.3209876543209791E-2"/>
                  <c:y val="-5.61206532178897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02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2"/>
              <c:layout>
                <c:manualLayout>
                  <c:x val="3.2407407407407468E-2"/>
                  <c:y val="-4.2090489913417482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3.5133650282118394</c:v>
                </c:pt>
                <c:pt idx="1">
                  <c:v>0.23997763904406524</c:v>
                </c:pt>
                <c:pt idx="2">
                  <c:v>1.2553188964860467</c:v>
                </c:pt>
                <c:pt idx="3">
                  <c:v>3.6504318916715208</c:v>
                </c:pt>
                <c:pt idx="4">
                  <c:v>10.603291627634841</c:v>
                </c:pt>
                <c:pt idx="5">
                  <c:v>0.25172122563558325</c:v>
                </c:pt>
                <c:pt idx="6">
                  <c:v>58.901059966886422</c:v>
                </c:pt>
                <c:pt idx="7">
                  <c:v>9.7343829263130939</c:v>
                </c:pt>
                <c:pt idx="8">
                  <c:v>3.1121720159716692E-3</c:v>
                </c:pt>
                <c:pt idx="9">
                  <c:v>6.4258960721276965</c:v>
                </c:pt>
                <c:pt idx="10">
                  <c:v>0.45925933418191839</c:v>
                </c:pt>
                <c:pt idx="11">
                  <c:v>1.9694213538570707E-3</c:v>
                </c:pt>
                <c:pt idx="12">
                  <c:v>4.9602137984370724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781253037814763"/>
          <c:y val="0"/>
          <c:w val="0.27292821036259413"/>
          <c:h val="0.99351055233991059"/>
        </c:manualLayout>
      </c:layout>
      <c:spPr>
        <a:solidFill>
          <a:srgbClr val="4F81BD">
            <a:lumMod val="60000"/>
            <a:lumOff val="40000"/>
            <a:alpha val="59000"/>
          </a:srgbClr>
        </a:solidFill>
      </c:spPr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0.46527899290366498"/>
          <c:y val="2.2448261287155914E-2"/>
          <c:w val="0.47840539029843498"/>
          <c:h val="0.857168297663944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r>
                      <a:rPr lang="en-US" dirty="0" smtClean="0"/>
                      <a:t>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0</a:t>
                    </a:r>
                    <a:r>
                      <a:rPr lang="en-US" dirty="0" smtClean="0"/>
                      <a:t>,78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0</a:t>
                    </a:r>
                    <a:r>
                      <a:rPr lang="en-US" dirty="0" smtClean="0"/>
                      <a:t>,62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11,0%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8,7%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9%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Лист1!$A$2:$A$7</c:f>
              <c:strCache>
                <c:ptCount val="6"/>
                <c:pt idx="0">
                  <c:v>прочие расходы</c:v>
                </c:pt>
                <c:pt idx="1">
                  <c:v>бюджетные инвестиции</c:v>
                </c:pt>
                <c:pt idx="2">
                  <c:v>Социальное обеспечение населения</c:v>
                </c:pt>
                <c:pt idx="3">
                  <c:v>компенсация расходов за комунальные услуги и пассажирские перевозки</c:v>
                </c:pt>
                <c:pt idx="4">
                  <c:v>оплата комунальных услуг</c:v>
                </c:pt>
                <c:pt idx="5">
                  <c:v>ФОТ (с начислениями)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20</c:v>
                </c:pt>
                <c:pt idx="1">
                  <c:v>0.78</c:v>
                </c:pt>
                <c:pt idx="2">
                  <c:v>0.62000000000000011</c:v>
                </c:pt>
                <c:pt idx="3">
                  <c:v>11</c:v>
                </c:pt>
                <c:pt idx="4">
                  <c:v>8.7000000000000011</c:v>
                </c:pt>
                <c:pt idx="5">
                  <c:v>58.9</c:v>
                </c:pt>
              </c:numCache>
            </c:numRef>
          </c:val>
        </c:ser>
        <c:dLbls>
          <c:showVal val="1"/>
        </c:dLbls>
        <c:axId val="117056256"/>
        <c:axId val="117873280"/>
      </c:barChart>
      <c:catAx>
        <c:axId val="117056256"/>
        <c:scaling>
          <c:orientation val="minMax"/>
        </c:scaling>
        <c:axPos val="l"/>
        <c:tickLblPos val="nextTo"/>
        <c:crossAx val="117873280"/>
        <c:crosses val="autoZero"/>
        <c:auto val="1"/>
        <c:lblAlgn val="ctr"/>
        <c:lblOffset val="100"/>
      </c:catAx>
      <c:valAx>
        <c:axId val="117873280"/>
        <c:scaling>
          <c:orientation val="minMax"/>
          <c:max val="100"/>
          <c:min val="0"/>
        </c:scaling>
        <c:axPos val="b"/>
        <c:numFmt formatCode="0.00" sourceLinked="1"/>
        <c:tickLblPos val="nextTo"/>
        <c:crossAx val="117056256"/>
        <c:crosses val="autoZero"/>
        <c:crossBetween val="between"/>
        <c:minorUnit val="0.1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Богучанский районный Совет депутатов</c:v>
                </c:pt>
                <c:pt idx="1">
                  <c:v>Контрольно-счетная комиссия</c:v>
                </c:pt>
                <c:pt idx="2">
                  <c:v>Администрация Богучанского района</c:v>
                </c:pt>
                <c:pt idx="3">
                  <c:v>МКУ "Централизованная бухгалтерия"</c:v>
                </c:pt>
                <c:pt idx="4">
                  <c:v>МКУ "МС Заказчика"</c:v>
                </c:pt>
                <c:pt idx="5">
                  <c:v>УСЗН</c:v>
                </c:pt>
                <c:pt idx="6">
                  <c:v>Управление культуры</c:v>
                </c:pt>
                <c:pt idx="7">
                  <c:v>Управление муниципальной собственностью</c:v>
                </c:pt>
                <c:pt idx="8">
                  <c:v>Управление образования</c:v>
                </c:pt>
                <c:pt idx="9">
                  <c:v>МКУ "МПЧ №1"</c:v>
                </c:pt>
                <c:pt idx="10">
                  <c:v>Финансовое управление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87.3</c:v>
                </c:pt>
                <c:pt idx="1">
                  <c:v>97</c:v>
                </c:pt>
                <c:pt idx="2">
                  <c:v>96.6</c:v>
                </c:pt>
                <c:pt idx="3">
                  <c:v>98</c:v>
                </c:pt>
                <c:pt idx="4">
                  <c:v>42.3</c:v>
                </c:pt>
                <c:pt idx="5">
                  <c:v>99.6</c:v>
                </c:pt>
                <c:pt idx="6">
                  <c:v>99.9</c:v>
                </c:pt>
                <c:pt idx="7">
                  <c:v>84.4</c:v>
                </c:pt>
                <c:pt idx="8">
                  <c:v>95.8</c:v>
                </c:pt>
                <c:pt idx="9">
                  <c:v>93.1</c:v>
                </c:pt>
                <c:pt idx="10">
                  <c:v>98.8</c:v>
                </c:pt>
              </c:numCache>
            </c:numRef>
          </c:val>
        </c:ser>
        <c:shape val="box"/>
        <c:axId val="118241536"/>
        <c:axId val="118425472"/>
        <c:axId val="0"/>
      </c:bar3DChart>
      <c:catAx>
        <c:axId val="118241536"/>
        <c:scaling>
          <c:orientation val="minMax"/>
        </c:scaling>
        <c:axPos val="b"/>
        <c:tickLblPos val="nextTo"/>
        <c:crossAx val="118425472"/>
        <c:crosses val="autoZero"/>
        <c:auto val="1"/>
        <c:lblAlgn val="ctr"/>
        <c:lblOffset val="100"/>
      </c:catAx>
      <c:valAx>
        <c:axId val="118425472"/>
        <c:scaling>
          <c:orientation val="minMax"/>
        </c:scaling>
        <c:axPos val="l"/>
        <c:majorGridlines/>
        <c:numFmt formatCode="General" sourceLinked="1"/>
        <c:tickLblPos val="nextTo"/>
        <c:crossAx val="1182415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96,7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3.6060318849032789E-2"/>
                  <c:y val="-2.16203711784652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муниципальные программы 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96.7</c:v>
                </c:pt>
                <c:pt idx="1">
                  <c:v>3.3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spPr>
        <a:solidFill>
          <a:schemeClr val="accent1">
            <a:lumMod val="60000"/>
            <a:lumOff val="40000"/>
          </a:schemeClr>
        </a:soli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0.17830260279965005"/>
          <c:y val="2.5899059712628746E-2"/>
          <c:w val="0.82160728346456779"/>
          <c:h val="0.483696174412426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Развитие образования Богучанского района</c:v>
                </c:pt>
                <c:pt idx="1">
                  <c:v>Система социальной защиты  населения Богучанского района</c:v>
                </c:pt>
                <c:pt idx="2">
                  <c:v>Реформирование и модернизация ЖКХ и повышение энергетической эффективности</c:v>
                </c:pt>
                <c:pt idx="3">
                  <c:v>Защита населения и территорий Богучанского района от чрезвычайных ситуаций</c:v>
                </c:pt>
                <c:pt idx="4">
                  <c:v>Развитие культуры</c:v>
                </c:pt>
                <c:pt idx="5">
                  <c:v>Молодежь Приангарья </c:v>
                </c:pt>
                <c:pt idx="6">
                  <c:v>Развитие физической культуры и спорта в Богучанском районе</c:v>
                </c:pt>
                <c:pt idx="7">
                  <c:v>Развитие инвестиционной деятельности, малого и среднего предпринимательства на территории Богучанского района</c:v>
                </c:pt>
                <c:pt idx="8">
                  <c:v>Развитие транспортной системы Богучанского района</c:v>
                </c:pt>
                <c:pt idx="9">
                  <c:v>Обеспечения доступным и комфортным жильем граждан  Богучанского района</c:v>
                </c:pt>
                <c:pt idx="10">
                  <c:v>Управление муниципальными финансами</c:v>
                </c:pt>
                <c:pt idx="11">
                  <c:v>Развитие сельского хозяйства в Богучанском районе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95.5</c:v>
                </c:pt>
                <c:pt idx="1">
                  <c:v>99.6</c:v>
                </c:pt>
                <c:pt idx="2">
                  <c:v>85</c:v>
                </c:pt>
                <c:pt idx="3">
                  <c:v>89.86</c:v>
                </c:pt>
                <c:pt idx="4">
                  <c:v>100</c:v>
                </c:pt>
                <c:pt idx="5">
                  <c:v>99.55</c:v>
                </c:pt>
                <c:pt idx="6">
                  <c:v>99.83</c:v>
                </c:pt>
                <c:pt idx="7">
                  <c:v>100</c:v>
                </c:pt>
                <c:pt idx="8">
                  <c:v>99.210000000000022</c:v>
                </c:pt>
                <c:pt idx="9">
                  <c:v>49.33</c:v>
                </c:pt>
                <c:pt idx="10">
                  <c:v>99.7</c:v>
                </c:pt>
                <c:pt idx="11">
                  <c:v>94.63</c:v>
                </c:pt>
              </c:numCache>
            </c:numRef>
          </c:val>
        </c:ser>
        <c:dLbls>
          <c:showVal val="1"/>
        </c:dLbls>
        <c:axId val="46475904"/>
        <c:axId val="128760064"/>
      </c:barChart>
      <c:catAx>
        <c:axId val="46475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28760064"/>
        <c:crosses val="autoZero"/>
        <c:auto val="1"/>
        <c:lblAlgn val="ctr"/>
        <c:lblOffset val="100"/>
      </c:catAx>
      <c:valAx>
        <c:axId val="128760064"/>
        <c:scaling>
          <c:orientation val="minMax"/>
          <c:max val="100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64759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назначения</c:v>
                </c:pt>
              </c:strCache>
            </c:strRef>
          </c:tx>
          <c:dLbls>
            <c:dLbl>
              <c:idx val="0"/>
              <c:layout>
                <c:manualLayout>
                  <c:x val="-1.0802469135802498E-2"/>
                  <c:y val="3.9537000192003402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9.2592592592592952E-3"/>
                  <c:y val="7.32093921227371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396542.6</c:v>
                </c:pt>
                <c:pt idx="1">
                  <c:v>395535</c:v>
                </c:pt>
                <c:pt idx="2">
                  <c:v>432714.8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Фактическое исполнение</c:v>
                </c:pt>
              </c:strCache>
            </c:strRef>
          </c:tx>
          <c:dLbls>
            <c:dLbl>
              <c:idx val="0"/>
              <c:layout>
                <c:manualLayout>
                  <c:x val="7.7160493827160993E-3"/>
                  <c:y val="0.14055417598420486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7.7160493827160715E-3"/>
                  <c:y val="9.8463686070787579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8518518518518549E-2"/>
                  <c:y val="0.12652401267973237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393179.6</c:v>
                </c:pt>
                <c:pt idx="1">
                  <c:v>362349</c:v>
                </c:pt>
                <c:pt idx="2">
                  <c:v>433980.7</c:v>
                </c:pt>
              </c:numCache>
            </c:numRef>
          </c:val>
        </c:ser>
        <c:dLbls>
          <c:showVal val="1"/>
        </c:dLbls>
        <c:axId val="116597504"/>
        <c:axId val="116599040"/>
      </c:barChart>
      <c:catAx>
        <c:axId val="116597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16599040"/>
        <c:crosses val="autoZero"/>
        <c:auto val="1"/>
        <c:lblAlgn val="ctr"/>
        <c:lblOffset val="100"/>
      </c:catAx>
      <c:valAx>
        <c:axId val="116599040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1659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94524642753214"/>
          <c:y val="0.36107210774811932"/>
          <c:w val="0.22979549431321108"/>
          <c:h val="0.29749779218257028"/>
        </c:manualLayout>
      </c:layout>
      <c:spPr>
        <a:solidFill>
          <a:schemeClr val="accent1">
            <a:lumMod val="20000"/>
            <a:lumOff val="80000"/>
          </a:schemeClr>
        </a:soli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0.20800000000000021</c:v>
                </c:pt>
                <c:pt idx="1">
                  <c:v>0.79200000000000004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4928494251046868E-2"/>
                  <c:y val="7.2956849183256692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"/>
                  <c:y val="7.576288184415142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8.818464615042803E-3"/>
                  <c:y val="-3.086635926983937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3.2334370255156855E-2"/>
                  <c:y val="-1.9642228626261447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8213346665185416E-2"/>
                  <c:y val="-1.9642228626261457E-2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налог на вмененный доход </c:v>
                </c:pt>
                <c:pt idx="2">
                  <c:v>Доходы от использования муниципального имущества</c:v>
                </c:pt>
                <c:pt idx="3">
                  <c:v>Доходы от оказания платных услуг</c:v>
                </c:pt>
                <c:pt idx="4">
                  <c:v>Доходы от реализации муниципального имущества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0.69099999999999995</c:v>
                </c:pt>
                <c:pt idx="1">
                  <c:v>5.9000000000000087E-2</c:v>
                </c:pt>
                <c:pt idx="2">
                  <c:v>0.13400000000000001</c:v>
                </c:pt>
                <c:pt idx="3">
                  <c:v>7.3000000000000009E-2</c:v>
                </c:pt>
                <c:pt idx="4">
                  <c:v>2.3E-2</c:v>
                </c:pt>
                <c:pt idx="5" formatCode="0%">
                  <c:v>2.0000000000000011E-2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0849919801691452"/>
          <c:y val="6.5628022146888903E-3"/>
          <c:w val="0.28224154272382579"/>
          <c:h val="0.93458386646112668"/>
        </c:manualLayout>
      </c:layout>
      <c:spPr>
        <a:solidFill>
          <a:schemeClr val="tx2">
            <a:lumMod val="20000"/>
            <a:lumOff val="80000"/>
          </a:schemeClr>
        </a:soli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2793443309935771E-2"/>
                  <c:y val="-0.10486822785456271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0789345378645675E-2"/>
                  <c:y val="-2.86004257785171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0864197530864252E-3"/>
                  <c:y val="6.562576198711707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5.2469135802469105E-2"/>
                  <c:y val="-4.1016101241948336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3117283950617281"/>
                  <c:y val="3.6914491117753349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0864197530864237E-2"/>
                  <c:y val="-4.1016101241948336E-3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7.0987654320987734E-2"/>
                  <c:y val="-4.1016101241948336E-3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0.30500000000000038</c:v>
                </c:pt>
                <c:pt idx="1">
                  <c:v>8.6000000000000021E-2</c:v>
                </c:pt>
                <c:pt idx="2">
                  <c:v>0.60900000000000065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82187578983182652"/>
          <c:y val="7.0089734832520442E-2"/>
          <c:w val="0.16886495090891415"/>
          <c:h val="0.49704987734095718"/>
        </c:manualLayout>
      </c:layout>
      <c:spPr>
        <a:gradFill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9.1225496017684118E-3"/>
                  <c:y val="-1.71735579358826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280637400442102E-2"/>
                  <c:y val="-5.724444188021398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3.3449348539817472E-2"/>
                  <c:y val="3.720888722213915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9765524137164883E-2"/>
                  <c:y val="-2.8622220940106987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0642974535396451E-2"/>
                  <c:y val="0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6.0816997345122794E-3"/>
                  <c:y val="0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7.6021246681402055E-3"/>
                  <c:y val="7.441777444427825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безвозмездные поступления</c:v>
                </c:pt>
                <c:pt idx="5">
                  <c:v>доходы от возврата остатков субсидий и субвенций</c:v>
                </c:pt>
                <c:pt idx="6">
                  <c:v>возврат остатков субсидий и субвенций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505925.3</c:v>
                </c:pt>
                <c:pt idx="1">
                  <c:v>180957.6</c:v>
                </c:pt>
                <c:pt idx="2">
                  <c:v>1020442.7</c:v>
                </c:pt>
                <c:pt idx="3">
                  <c:v>1763.3</c:v>
                </c:pt>
                <c:pt idx="4">
                  <c:v>6644</c:v>
                </c:pt>
                <c:pt idx="5">
                  <c:v>5392.7</c:v>
                </c:pt>
                <c:pt idx="6">
                  <c:v>-16906.599999999969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4.2571898141585796E-2"/>
                  <c:y val="1.431088509823510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9765524137164883E-2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8653597876098104E-2"/>
                  <c:y val="3.1484443034117689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4.5612748008842007E-3"/>
                  <c:y val="-2.8622220940106987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3683824402652617E-2"/>
                  <c:y val="0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672467426990876E-2"/>
                  <c:y val="0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3.3449348539817472E-2"/>
                  <c:y val="7.441777444427825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безвозмездные поступления</c:v>
                </c:pt>
                <c:pt idx="5">
                  <c:v>доходы от возврата остатков субсидий и субвенций</c:v>
                </c:pt>
                <c:pt idx="6">
                  <c:v>возврат остатков субсидий и субвенций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505925.3</c:v>
                </c:pt>
                <c:pt idx="1">
                  <c:v>143216.6</c:v>
                </c:pt>
                <c:pt idx="2">
                  <c:v>1008317.2</c:v>
                </c:pt>
                <c:pt idx="3">
                  <c:v>1763.3</c:v>
                </c:pt>
                <c:pt idx="4">
                  <c:v>6644</c:v>
                </c:pt>
                <c:pt idx="5">
                  <c:v>5392.7</c:v>
                </c:pt>
                <c:pt idx="6">
                  <c:v>-16906.599999999969</c:v>
                </c:pt>
              </c:numCache>
            </c:numRef>
          </c:val>
        </c:ser>
        <c:dLbls>
          <c:showVal val="1"/>
        </c:dLbls>
        <c:axId val="117150848"/>
        <c:axId val="117152384"/>
      </c:barChart>
      <c:catAx>
        <c:axId val="117150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  <c:crossAx val="117152384"/>
        <c:crosses val="autoZero"/>
        <c:auto val="1"/>
        <c:lblAlgn val="ctr"/>
        <c:lblOffset val="100"/>
      </c:catAx>
      <c:valAx>
        <c:axId val="117152384"/>
        <c:scaling>
          <c:orientation val="minMax"/>
          <c:max val="1200000"/>
          <c:min val="-200000"/>
        </c:scaling>
        <c:delete val="1"/>
        <c:axPos val="l"/>
        <c:numFmt formatCode="#,##0.0" sourceLinked="1"/>
        <c:tickLblPos val="none"/>
        <c:crossAx val="117150848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90463882844434962"/>
          <c:y val="0.44131430534095251"/>
          <c:w val="9.5361171555650964E-2"/>
          <c:h val="0.11737138931809689"/>
        </c:manualLayout>
      </c:layout>
      <c:spPr>
        <a:gradFill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-221408</c:v>
                </c:pt>
                <c:pt idx="1">
                  <c:v>-3807</c:v>
                </c:pt>
                <c:pt idx="2">
                  <c:v>-26404.799999999996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-174931</c:v>
                </c:pt>
                <c:pt idx="1">
                  <c:v>37198</c:v>
                </c:pt>
                <c:pt idx="2">
                  <c:v>31892</c:v>
                </c:pt>
              </c:numCache>
            </c:numRef>
          </c:val>
        </c:ser>
        <c:marker val="1"/>
        <c:axId val="117859840"/>
        <c:axId val="117861760"/>
      </c:lineChart>
      <c:catAx>
        <c:axId val="117859840"/>
        <c:scaling>
          <c:orientation val="minMax"/>
        </c:scaling>
        <c:axPos val="b"/>
        <c:numFmt formatCode="General" sourceLinked="1"/>
        <c:tickLblPos val="nextTo"/>
        <c:crossAx val="117861760"/>
        <c:crosses val="autoZero"/>
        <c:auto val="1"/>
        <c:lblAlgn val="ctr"/>
        <c:lblOffset val="100"/>
      </c:catAx>
      <c:valAx>
        <c:axId val="117861760"/>
        <c:scaling>
          <c:orientation val="minMax"/>
        </c:scaling>
        <c:axPos val="l"/>
        <c:numFmt formatCode="General" sourceLinked="1"/>
        <c:tickLblPos val="nextTo"/>
        <c:crossAx val="117859840"/>
        <c:crosses val="autoZero"/>
        <c:crossBetween val="between"/>
        <c:majorUnit val="10000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372133865467952"/>
          <c:y val="4.1879652945665896E-2"/>
          <c:w val="0.87610350986642449"/>
          <c:h val="0.66350491058575256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3.3917171596318401E-3"/>
                  <c:y val="-3.9902793709697321E-2"/>
                </c:manualLayout>
              </c:layout>
              <c:showVal val="1"/>
            </c:dLbl>
            <c:dLbl>
              <c:idx val="1"/>
              <c:layout>
                <c:manualLayout>
                  <c:x val="-3.5613030176134292E-2"/>
                  <c:y val="-4.3530320410578895E-2"/>
                </c:manualLayout>
              </c:layout>
              <c:showVal val="1"/>
            </c:dLbl>
            <c:dLbl>
              <c:idx val="2"/>
              <c:layout>
                <c:manualLayout>
                  <c:x val="1.8654444377975102E-2"/>
                  <c:y val="3.6275267008815948E-2"/>
                </c:manualLayout>
              </c:layout>
              <c:showVal val="1"/>
            </c:dLbl>
            <c:dLbl>
              <c:idx val="3"/>
              <c:layout>
                <c:manualLayout>
                  <c:x val="-0.11362252484766652"/>
                  <c:y val="1.8137633504407873E-2"/>
                </c:manualLayout>
              </c:layout>
              <c:showVal val="1"/>
            </c:dLbl>
            <c:dLbl>
              <c:idx val="5"/>
              <c:layout>
                <c:manualLayout>
                  <c:x val="-6.7834343192636889E-3"/>
                  <c:y val="3.2647740307934298E-2"/>
                </c:manualLayout>
              </c:layout>
              <c:showVal val="1"/>
            </c:dLbl>
            <c:dLbl>
              <c:idx val="6"/>
              <c:layout>
                <c:manualLayout>
                  <c:x val="-2.5437878697238851E-2"/>
                  <c:y val="3.2647740307934298E-2"/>
                </c:manualLayout>
              </c:layout>
              <c:showVal val="1"/>
            </c:dLbl>
            <c:dLbl>
              <c:idx val="7"/>
              <c:layout>
                <c:manualLayout>
                  <c:x val="-1.6958585798159315E-2"/>
                  <c:y val="-2.9020213607052602E-2"/>
                </c:manualLayout>
              </c:layout>
              <c:showVal val="1"/>
            </c:dLbl>
            <c:dLbl>
              <c:idx val="8"/>
              <c:layout>
                <c:manualLayout>
                  <c:x val="-2.2046161537606992E-2"/>
                  <c:y val="-2.9020213607052602E-2"/>
                </c:manualLayout>
              </c:layout>
              <c:showVal val="1"/>
            </c:dLbl>
            <c:dLbl>
              <c:idx val="9"/>
              <c:layout>
                <c:manualLayout>
                  <c:x val="-8.4792928990796504E-3"/>
                  <c:y val="-2.9020213607052602E-2"/>
                </c:manualLayout>
              </c:layout>
              <c:showVal val="1"/>
            </c:dLbl>
            <c:dLbl>
              <c:idx val="10"/>
              <c:layout>
                <c:manualLayout>
                  <c:x val="-1.6958585798159131E-2"/>
                  <c:y val="-2.902021360705260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dd/mm/yyyy</c:formatCode>
                <c:ptCount val="8"/>
                <c:pt idx="0">
                  <c:v>42370</c:v>
                </c:pt>
                <c:pt idx="1">
                  <c:v>42736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43160</c:v>
                </c:pt>
                <c:pt idx="6">
                  <c:v>43435</c:v>
                </c:pt>
                <c:pt idx="7">
                  <c:v>43466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103000</c:v>
                </c:pt>
                <c:pt idx="2">
                  <c:v>33000</c:v>
                </c:pt>
                <c:pt idx="3">
                  <c:v>33000</c:v>
                </c:pt>
                <c:pt idx="4">
                  <c:v>55000</c:v>
                </c:pt>
                <c:pt idx="5">
                  <c:v>22000</c:v>
                </c:pt>
                <c:pt idx="6">
                  <c:v>22000</c:v>
                </c:pt>
                <c:pt idx="7">
                  <c:v>38000</c:v>
                </c:pt>
              </c:numCache>
            </c:numRef>
          </c:val>
        </c:ser>
        <c:marker val="1"/>
        <c:axId val="117103232"/>
        <c:axId val="118423936"/>
      </c:lineChart>
      <c:dateAx>
        <c:axId val="117103232"/>
        <c:scaling>
          <c:orientation val="minMax"/>
        </c:scaling>
        <c:axPos val="b"/>
        <c:numFmt formatCode="dd/mm/yyyy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18423936"/>
        <c:crosses val="autoZero"/>
        <c:auto val="1"/>
        <c:lblOffset val="100"/>
      </c:dateAx>
      <c:valAx>
        <c:axId val="118423936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171032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023269660736875"/>
          <c:y val="2.830784448689716E-2"/>
          <c:w val="0.84864841547584602"/>
          <c:h val="0.856008760478687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Исполнение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1963505.5</c:v>
                </c:pt>
                <c:pt idx="1">
                  <c:v>2163338.7999999998</c:v>
                </c:pt>
                <c:pt idx="2">
                  <c:v>2056441.6</c:v>
                </c:pt>
              </c:numCache>
            </c:numRef>
          </c:val>
        </c:ser>
        <c:dLbls>
          <c:showVal val="1"/>
        </c:dLbls>
        <c:axId val="119830016"/>
        <c:axId val="119831552"/>
      </c:barChart>
      <c:catAx>
        <c:axId val="119830016"/>
        <c:scaling>
          <c:orientation val="minMax"/>
        </c:scaling>
        <c:axPos val="b"/>
        <c:tickLblPos val="nextTo"/>
        <c:crossAx val="119831552"/>
        <c:crosses val="autoZero"/>
        <c:auto val="1"/>
        <c:lblAlgn val="ctr"/>
        <c:lblOffset val="100"/>
      </c:catAx>
      <c:valAx>
        <c:axId val="119831552"/>
        <c:scaling>
          <c:orientation val="minMax"/>
        </c:scaling>
        <c:axPos val="l"/>
        <c:numFmt formatCode="#,##0.0" sourceLinked="1"/>
        <c:tickLblPos val="nextTo"/>
        <c:crossAx val="119830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E5663-7C0C-4550-8604-3A86CD3A028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2FECA3D-C17C-4E69-A394-0E87EF3A4B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Межбюджетные трансферты  </a:t>
          </a:r>
          <a:r>
            <a:rPr lang="ru-RU" sz="1600" b="1" dirty="0" smtClean="0">
              <a:solidFill>
                <a:srgbClr val="FFFF00"/>
              </a:solidFill>
            </a:rPr>
            <a:t>                   </a:t>
          </a:r>
        </a:p>
        <a:p>
          <a:r>
            <a:rPr lang="ru-RU" sz="1600" b="1" dirty="0" smtClean="0">
              <a:solidFill>
                <a:srgbClr val="C00000"/>
              </a:solidFill>
            </a:rPr>
            <a:t>1 654 352,5 тыс.рублей</a:t>
          </a:r>
          <a:endParaRPr lang="ru-RU" sz="1600" b="1" dirty="0">
            <a:solidFill>
              <a:srgbClr val="C00000"/>
            </a:solidFill>
          </a:endParaRPr>
        </a:p>
      </dgm:t>
    </dgm:pt>
    <dgm:pt modelId="{AB4D18F5-3876-4F24-93FB-BF34F317589A}" type="parTrans" cxnId="{74A13C19-75D0-4CCD-92BB-8AC3CAB10346}">
      <dgm:prSet/>
      <dgm:spPr/>
      <dgm:t>
        <a:bodyPr/>
        <a:lstStyle/>
        <a:p>
          <a:endParaRPr lang="ru-RU"/>
        </a:p>
      </dgm:t>
    </dgm:pt>
    <dgm:pt modelId="{6247BC66-48DF-46F8-BE2B-B711A728D68F}" type="sibTrans" cxnId="{74A13C19-75D0-4CCD-92BB-8AC3CAB10346}">
      <dgm:prSet/>
      <dgm:spPr/>
      <dgm:t>
        <a:bodyPr/>
        <a:lstStyle/>
        <a:p>
          <a:endParaRPr lang="ru-RU"/>
        </a:p>
      </dgm:t>
    </dgm:pt>
    <dgm:pt modelId="{7143D9C2-17FC-4514-9100-044E64EF2FFD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rgbClr val="FFFF00"/>
              </a:solidFill>
            </a:rPr>
            <a:t>ДОХОДЫ   </a:t>
          </a:r>
          <a:r>
            <a:rPr lang="ru-RU" sz="2400" b="1" dirty="0" smtClean="0">
              <a:solidFill>
                <a:srgbClr val="C00000"/>
              </a:solidFill>
            </a:rPr>
            <a:t>2 088 333, 2 тыс. рублей</a:t>
          </a:r>
          <a:endParaRPr lang="ru-RU" sz="2400" b="1" dirty="0">
            <a:solidFill>
              <a:srgbClr val="C00000"/>
            </a:solidFill>
          </a:endParaRPr>
        </a:p>
      </dgm:t>
    </dgm:pt>
    <dgm:pt modelId="{BB633A7F-1CC8-46B7-B269-0E499F9F57B9}" type="parTrans" cxnId="{A1C1273F-CEDB-4AF5-9F38-D8D88B7D951B}">
      <dgm:prSet/>
      <dgm:spPr/>
      <dgm:t>
        <a:bodyPr/>
        <a:lstStyle/>
        <a:p>
          <a:endParaRPr lang="ru-RU"/>
        </a:p>
      </dgm:t>
    </dgm:pt>
    <dgm:pt modelId="{A935E982-9716-43B7-928D-2FDDFF7033C3}" type="sibTrans" cxnId="{A1C1273F-CEDB-4AF5-9F38-D8D88B7D951B}">
      <dgm:prSet/>
      <dgm:spPr/>
      <dgm:t>
        <a:bodyPr/>
        <a:lstStyle/>
        <a:p>
          <a:endParaRPr lang="ru-RU"/>
        </a:p>
      </dgm:t>
    </dgm:pt>
    <dgm:pt modelId="{944B3F45-6F91-4C7E-92ED-2F986D679283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rgbClr val="FFFF00"/>
              </a:solidFill>
            </a:rPr>
            <a:t>         Налоговые и                                  неналоговые доходы              </a:t>
          </a:r>
          <a:r>
            <a:rPr lang="ru-RU" sz="1600" b="1" dirty="0" smtClean="0">
              <a:solidFill>
                <a:srgbClr val="C00000"/>
              </a:solidFill>
            </a:rPr>
            <a:t>433 980,8 тыс. рублей</a:t>
          </a:r>
          <a:endParaRPr lang="ru-RU" sz="1600" b="1" dirty="0">
            <a:solidFill>
              <a:srgbClr val="C00000"/>
            </a:solidFill>
          </a:endParaRPr>
        </a:p>
      </dgm:t>
    </dgm:pt>
    <dgm:pt modelId="{134FC35F-90AD-43F6-A9EE-065CB26E6CA2}" type="parTrans" cxnId="{BA6D8387-6D1F-40C1-858F-378CF03CDF4F}">
      <dgm:prSet/>
      <dgm:spPr/>
      <dgm:t>
        <a:bodyPr/>
        <a:lstStyle/>
        <a:p>
          <a:endParaRPr lang="ru-RU"/>
        </a:p>
      </dgm:t>
    </dgm:pt>
    <dgm:pt modelId="{28374751-27BA-4E77-B7AB-B8B424F1CE0F}" type="sibTrans" cxnId="{BA6D8387-6D1F-40C1-858F-378CF03CDF4F}">
      <dgm:prSet/>
      <dgm:spPr/>
      <dgm:t>
        <a:bodyPr/>
        <a:lstStyle/>
        <a:p>
          <a:endParaRPr lang="ru-RU"/>
        </a:p>
      </dgm:t>
    </dgm:pt>
    <dgm:pt modelId="{B43D7519-C2EE-4F40-9BD2-244068A05FBA}" type="pres">
      <dgm:prSet presAssocID="{D00E5663-7C0C-4550-8604-3A86CD3A028E}" presName="compositeShape" presStyleCnt="0">
        <dgm:presLayoutVars>
          <dgm:chMax val="7"/>
          <dgm:dir/>
          <dgm:resizeHandles val="exact"/>
        </dgm:presLayoutVars>
      </dgm:prSet>
      <dgm:spPr/>
    </dgm:pt>
    <dgm:pt modelId="{9EC446A5-757C-4B53-9D0F-7EED56A11251}" type="pres">
      <dgm:prSet presAssocID="{B2FECA3D-C17C-4E69-A394-0E87EF3A4BA6}" presName="circ1" presStyleLbl="vennNode1" presStyleIdx="0" presStyleCnt="3" custScaleX="107592" custScaleY="63555" custLinFactNeighborX="96088" custLinFactNeighborY="-19825"/>
      <dgm:spPr/>
      <dgm:t>
        <a:bodyPr/>
        <a:lstStyle/>
        <a:p>
          <a:endParaRPr lang="ru-RU"/>
        </a:p>
      </dgm:t>
    </dgm:pt>
    <dgm:pt modelId="{65423679-F551-478D-8008-67DE7A11B7AD}" type="pres">
      <dgm:prSet presAssocID="{B2FECA3D-C17C-4E69-A394-0E87EF3A4B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E061-07D4-4622-AF4E-C4C98F3502BF}" type="pres">
      <dgm:prSet presAssocID="{7143D9C2-17FC-4514-9100-044E64EF2FFD}" presName="circ2" presStyleLbl="vennNode1" presStyleIdx="1" presStyleCnt="3" custScaleX="105973" custScaleY="72127" custLinFactNeighborX="-28459" custLinFactNeighborY="15093"/>
      <dgm:spPr/>
      <dgm:t>
        <a:bodyPr/>
        <a:lstStyle/>
        <a:p>
          <a:endParaRPr lang="ru-RU"/>
        </a:p>
      </dgm:t>
    </dgm:pt>
    <dgm:pt modelId="{9819A5DA-252D-4F54-B0D7-86D4B1F7BB1B}" type="pres">
      <dgm:prSet presAssocID="{7143D9C2-17FC-4514-9100-044E64EF2F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4DAE-2698-4F81-B247-07B331F51D41}" type="pres">
      <dgm:prSet presAssocID="{944B3F45-6F91-4C7E-92ED-2F986D679283}" presName="circ3" presStyleLbl="vennNode1" presStyleIdx="2" presStyleCnt="3" custScaleX="112113" custScaleY="63894" custLinFactNeighborX="-46354" custLinFactNeighborY="-82155"/>
      <dgm:spPr/>
      <dgm:t>
        <a:bodyPr/>
        <a:lstStyle/>
        <a:p>
          <a:endParaRPr lang="ru-RU"/>
        </a:p>
      </dgm:t>
    </dgm:pt>
    <dgm:pt modelId="{6419BE57-7F3F-437B-BD36-62D934425AD7}" type="pres">
      <dgm:prSet presAssocID="{944B3F45-6F91-4C7E-92ED-2F986D67928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9B10E-9230-4A2F-A0AF-4691516DF513}" type="presOf" srcId="{D00E5663-7C0C-4550-8604-3A86CD3A028E}" destId="{B43D7519-C2EE-4F40-9BD2-244068A05FBA}" srcOrd="0" destOrd="0" presId="urn:microsoft.com/office/officeart/2005/8/layout/venn1"/>
    <dgm:cxn modelId="{4486ACA9-298A-47A9-B5AC-065513FC097A}" type="presOf" srcId="{944B3F45-6F91-4C7E-92ED-2F986D679283}" destId="{6419BE57-7F3F-437B-BD36-62D934425AD7}" srcOrd="1" destOrd="0" presId="urn:microsoft.com/office/officeart/2005/8/layout/venn1"/>
    <dgm:cxn modelId="{71C1B1CB-35DA-4FBC-ABF5-0ECD7281953A}" type="presOf" srcId="{944B3F45-6F91-4C7E-92ED-2F986D679283}" destId="{31C54DAE-2698-4F81-B247-07B331F51D41}" srcOrd="0" destOrd="0" presId="urn:microsoft.com/office/officeart/2005/8/layout/venn1"/>
    <dgm:cxn modelId="{74A13C19-75D0-4CCD-92BB-8AC3CAB10346}" srcId="{D00E5663-7C0C-4550-8604-3A86CD3A028E}" destId="{B2FECA3D-C17C-4E69-A394-0E87EF3A4BA6}" srcOrd="0" destOrd="0" parTransId="{AB4D18F5-3876-4F24-93FB-BF34F317589A}" sibTransId="{6247BC66-48DF-46F8-BE2B-B711A728D68F}"/>
    <dgm:cxn modelId="{FF9EDBDB-D506-43E8-8252-97C407144912}" type="presOf" srcId="{B2FECA3D-C17C-4E69-A394-0E87EF3A4BA6}" destId="{9EC446A5-757C-4B53-9D0F-7EED56A11251}" srcOrd="0" destOrd="0" presId="urn:microsoft.com/office/officeart/2005/8/layout/venn1"/>
    <dgm:cxn modelId="{17D5691D-AE98-4A8D-8D41-84D553796085}" type="presOf" srcId="{7143D9C2-17FC-4514-9100-044E64EF2FFD}" destId="{9819A5DA-252D-4F54-B0D7-86D4B1F7BB1B}" srcOrd="1" destOrd="0" presId="urn:microsoft.com/office/officeart/2005/8/layout/venn1"/>
    <dgm:cxn modelId="{A1C1273F-CEDB-4AF5-9F38-D8D88B7D951B}" srcId="{D00E5663-7C0C-4550-8604-3A86CD3A028E}" destId="{7143D9C2-17FC-4514-9100-044E64EF2FFD}" srcOrd="1" destOrd="0" parTransId="{BB633A7F-1CC8-46B7-B269-0E499F9F57B9}" sibTransId="{A935E982-9716-43B7-928D-2FDDFF7033C3}"/>
    <dgm:cxn modelId="{0439629C-A83B-4B6F-A8C9-D1DB76DB1F7A}" type="presOf" srcId="{B2FECA3D-C17C-4E69-A394-0E87EF3A4BA6}" destId="{65423679-F551-478D-8008-67DE7A11B7AD}" srcOrd="1" destOrd="0" presId="urn:microsoft.com/office/officeart/2005/8/layout/venn1"/>
    <dgm:cxn modelId="{9FFE0C00-C3E2-4FC2-B540-4C0DFE4A876A}" type="presOf" srcId="{7143D9C2-17FC-4514-9100-044E64EF2FFD}" destId="{AAA7E061-07D4-4622-AF4E-C4C98F3502BF}" srcOrd="0" destOrd="0" presId="urn:microsoft.com/office/officeart/2005/8/layout/venn1"/>
    <dgm:cxn modelId="{BA6D8387-6D1F-40C1-858F-378CF03CDF4F}" srcId="{D00E5663-7C0C-4550-8604-3A86CD3A028E}" destId="{944B3F45-6F91-4C7E-92ED-2F986D679283}" srcOrd="2" destOrd="0" parTransId="{134FC35F-90AD-43F6-A9EE-065CB26E6CA2}" sibTransId="{28374751-27BA-4E77-B7AB-B8B424F1CE0F}"/>
    <dgm:cxn modelId="{83253D0A-8473-44FE-A1AB-1B6CDA627DAB}" type="presParOf" srcId="{B43D7519-C2EE-4F40-9BD2-244068A05FBA}" destId="{9EC446A5-757C-4B53-9D0F-7EED56A11251}" srcOrd="0" destOrd="0" presId="urn:microsoft.com/office/officeart/2005/8/layout/venn1"/>
    <dgm:cxn modelId="{E8751BC1-CBF9-4CDE-B0F0-7C5B7DEEDF86}" type="presParOf" srcId="{B43D7519-C2EE-4F40-9BD2-244068A05FBA}" destId="{65423679-F551-478D-8008-67DE7A11B7AD}" srcOrd="1" destOrd="0" presId="urn:microsoft.com/office/officeart/2005/8/layout/venn1"/>
    <dgm:cxn modelId="{FFE8C9F6-8C28-4D94-9379-D18BDF526153}" type="presParOf" srcId="{B43D7519-C2EE-4F40-9BD2-244068A05FBA}" destId="{AAA7E061-07D4-4622-AF4E-C4C98F3502BF}" srcOrd="2" destOrd="0" presId="urn:microsoft.com/office/officeart/2005/8/layout/venn1"/>
    <dgm:cxn modelId="{86E4188A-931C-43A8-A202-1D5A8E53DB5F}" type="presParOf" srcId="{B43D7519-C2EE-4F40-9BD2-244068A05FBA}" destId="{9819A5DA-252D-4F54-B0D7-86D4B1F7BB1B}" srcOrd="3" destOrd="0" presId="urn:microsoft.com/office/officeart/2005/8/layout/venn1"/>
    <dgm:cxn modelId="{58FA717E-BD10-497F-98E3-4B3BF38CE726}" type="presParOf" srcId="{B43D7519-C2EE-4F40-9BD2-244068A05FBA}" destId="{31C54DAE-2698-4F81-B247-07B331F51D41}" srcOrd="4" destOrd="0" presId="urn:microsoft.com/office/officeart/2005/8/layout/venn1"/>
    <dgm:cxn modelId="{26AA03C4-F03D-498A-A6DF-72FB741B121B}" type="presParOf" srcId="{B43D7519-C2EE-4F40-9BD2-244068A05FBA}" destId="{6419BE57-7F3F-437B-BD36-62D934425AD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DB3EAB-0BDC-4E55-821E-0C937D2838E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5226E3-EB6A-4E6F-AE42-C65626EF3A83}" type="pres">
      <dgm:prSet presAssocID="{B9DB3EAB-0BDC-4E55-821E-0C937D2838E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BD112-6505-4BE2-892F-D7F048A45D68}" type="pres">
      <dgm:prSet presAssocID="{B9DB3EAB-0BDC-4E55-821E-0C937D2838E5}" presName="cycle" presStyleCnt="0"/>
      <dgm:spPr/>
    </dgm:pt>
  </dgm:ptLst>
  <dgm:cxnLst>
    <dgm:cxn modelId="{89937549-0E61-4C69-BE62-A835B726B328}" type="presOf" srcId="{B9DB3EAB-0BDC-4E55-821E-0C937D2838E5}" destId="{5C5226E3-EB6A-4E6F-AE42-C65626EF3A83}" srcOrd="0" destOrd="0" presId="urn:microsoft.com/office/officeart/2005/8/layout/radial2"/>
    <dgm:cxn modelId="{24364991-4C23-4C60-A3F8-9BC3F2BC0608}" type="presParOf" srcId="{5C5226E3-EB6A-4E6F-AE42-C65626EF3A83}" destId="{D07BD112-6505-4BE2-892F-D7F048A45D68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5B6E42-544A-41E5-B92F-0C09C902BEB3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91FFD5FB-4254-48DB-9919-3331132CB1B9}">
      <dgm:prSet phldrT="[Текст]" custT="1"/>
      <dgm:spPr/>
      <dgm:t>
        <a:bodyPr/>
        <a:lstStyle/>
        <a:p>
          <a:endParaRPr lang="ru-RU" sz="1400" b="1" dirty="0" smtClean="0"/>
        </a:p>
        <a:p>
          <a:r>
            <a:rPr lang="ru-RU" sz="1400" b="1" dirty="0" smtClean="0"/>
            <a:t>1 место: </a:t>
          </a:r>
          <a:r>
            <a:rPr lang="ru-RU" sz="1400" dirty="0" smtClean="0"/>
            <a:t>Управление социальной защиты </a:t>
          </a:r>
          <a:r>
            <a:rPr lang="ru-RU" sz="1400" dirty="0" err="1" smtClean="0"/>
            <a:t>населени</a:t>
          </a:r>
          <a:r>
            <a:rPr lang="ru-RU" sz="1400" dirty="0" smtClean="0"/>
            <a:t>, МКУ «Централизованная бухгалтерия</a:t>
          </a:r>
        </a:p>
      </dgm:t>
    </dgm:pt>
    <dgm:pt modelId="{1EEF54AE-B5AE-4026-871E-50F8637BC36C}" type="parTrans" cxnId="{79D1DDFF-8A28-448F-BDB9-CBE7A25735B6}">
      <dgm:prSet/>
      <dgm:spPr/>
      <dgm:t>
        <a:bodyPr/>
        <a:lstStyle/>
        <a:p>
          <a:endParaRPr lang="ru-RU"/>
        </a:p>
      </dgm:t>
    </dgm:pt>
    <dgm:pt modelId="{A65055D0-B463-4ABA-8A84-E26700B4A316}" type="sibTrans" cxnId="{79D1DDFF-8A28-448F-BDB9-CBE7A25735B6}">
      <dgm:prSet/>
      <dgm:spPr/>
      <dgm:t>
        <a:bodyPr/>
        <a:lstStyle/>
        <a:p>
          <a:endParaRPr lang="ru-RU"/>
        </a:p>
      </dgm:t>
    </dgm:pt>
    <dgm:pt modelId="{C264A47D-1593-408C-BEC9-809E765BDAD8}">
      <dgm:prSet phldrT="[Текст]" custT="1"/>
      <dgm:spPr/>
      <dgm:t>
        <a:bodyPr/>
        <a:lstStyle/>
        <a:p>
          <a:r>
            <a:rPr lang="ru-RU" sz="1400" b="1" dirty="0" smtClean="0"/>
            <a:t>2 место: </a:t>
          </a:r>
        </a:p>
        <a:p>
          <a:r>
            <a:rPr lang="ru-RU" sz="1400" dirty="0" smtClean="0"/>
            <a:t>МКУ «Управление культуры, физической культуры, спорта и молодежной политики», Контрольно-счетная комиссия </a:t>
          </a:r>
          <a:r>
            <a:rPr lang="ru-RU" sz="1400" dirty="0" err="1" smtClean="0"/>
            <a:t>Богучанского</a:t>
          </a:r>
          <a:r>
            <a:rPr lang="ru-RU" sz="1400" dirty="0" smtClean="0"/>
            <a:t> района</a:t>
          </a:r>
        </a:p>
        <a:p>
          <a:endParaRPr lang="ru-RU" sz="1400" dirty="0"/>
        </a:p>
      </dgm:t>
    </dgm:pt>
    <dgm:pt modelId="{348C1462-5CA3-4671-AD6F-5425D5BE5058}" type="parTrans" cxnId="{CB019134-7A2D-47C3-8759-48742EB395A9}">
      <dgm:prSet/>
      <dgm:spPr/>
      <dgm:t>
        <a:bodyPr/>
        <a:lstStyle/>
        <a:p>
          <a:endParaRPr lang="ru-RU"/>
        </a:p>
      </dgm:t>
    </dgm:pt>
    <dgm:pt modelId="{201F3854-9909-47A0-95D8-FAD5FD9087CE}" type="sibTrans" cxnId="{CB019134-7A2D-47C3-8759-48742EB395A9}">
      <dgm:prSet/>
      <dgm:spPr/>
      <dgm:t>
        <a:bodyPr/>
        <a:lstStyle/>
        <a:p>
          <a:endParaRPr lang="ru-RU"/>
        </a:p>
      </dgm:t>
    </dgm:pt>
    <dgm:pt modelId="{24DED5E3-6066-4FB3-80D3-9F65D463E8C6}">
      <dgm:prSet phldrT="[Текст]" custT="1"/>
      <dgm:spPr/>
      <dgm:t>
        <a:bodyPr/>
        <a:lstStyle/>
        <a:p>
          <a:r>
            <a:rPr lang="ru-RU" sz="1400" b="1" dirty="0" smtClean="0"/>
            <a:t>3 место: </a:t>
          </a:r>
        </a:p>
        <a:p>
          <a:r>
            <a:rPr lang="ru-RU" sz="1400" dirty="0" smtClean="0"/>
            <a:t>Управление образования </a:t>
          </a:r>
          <a:r>
            <a:rPr lang="ru-RU" sz="1400" dirty="0" err="1" smtClean="0"/>
            <a:t>Богучанского</a:t>
          </a:r>
          <a:r>
            <a:rPr lang="ru-RU" sz="1400" dirty="0" smtClean="0"/>
            <a:t> района, Финансовое управление</a:t>
          </a:r>
          <a:endParaRPr lang="ru-RU" sz="1400" dirty="0"/>
        </a:p>
      </dgm:t>
    </dgm:pt>
    <dgm:pt modelId="{6AEE6EC9-C709-443C-A15C-D96ED26A0214}" type="parTrans" cxnId="{1CAB336F-DBE0-4B2F-83C8-397011C16B44}">
      <dgm:prSet/>
      <dgm:spPr/>
      <dgm:t>
        <a:bodyPr/>
        <a:lstStyle/>
        <a:p>
          <a:endParaRPr lang="ru-RU"/>
        </a:p>
      </dgm:t>
    </dgm:pt>
    <dgm:pt modelId="{8BE20C49-9B20-41CC-9E5B-AAA635E62239}" type="sibTrans" cxnId="{1CAB336F-DBE0-4B2F-83C8-397011C16B44}">
      <dgm:prSet/>
      <dgm:spPr/>
      <dgm:t>
        <a:bodyPr/>
        <a:lstStyle/>
        <a:p>
          <a:endParaRPr lang="ru-RU"/>
        </a:p>
      </dgm:t>
    </dgm:pt>
    <dgm:pt modelId="{3529FA0F-58BB-4CDA-BDB5-0D8CEA711F66}" type="pres">
      <dgm:prSet presAssocID="{F05B6E42-544A-41E5-B92F-0C09C902BEB3}" presName="Name0" presStyleCnt="0">
        <dgm:presLayoutVars>
          <dgm:dir/>
          <dgm:animLvl val="lvl"/>
          <dgm:resizeHandles val="exact"/>
        </dgm:presLayoutVars>
      </dgm:prSet>
      <dgm:spPr/>
    </dgm:pt>
    <dgm:pt modelId="{0B7C0961-C59B-4A73-AF26-4EFC39A04435}" type="pres">
      <dgm:prSet presAssocID="{91FFD5FB-4254-48DB-9919-3331132CB1B9}" presName="Name8" presStyleCnt="0"/>
      <dgm:spPr/>
    </dgm:pt>
    <dgm:pt modelId="{331FC8D9-8D94-438B-87CB-7ACADE0150EC}" type="pres">
      <dgm:prSet presAssocID="{91FFD5FB-4254-48DB-9919-3331132CB1B9}" presName="level" presStyleLbl="node1" presStyleIdx="0" presStyleCnt="3" custScaleX="973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A847C-4ED5-49D9-A04F-40295E5CDBBB}" type="pres">
      <dgm:prSet presAssocID="{91FFD5FB-4254-48DB-9919-3331132CB1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BAE9F-1C45-438A-B69A-81A5335D729D}" type="pres">
      <dgm:prSet presAssocID="{C264A47D-1593-408C-BEC9-809E765BDAD8}" presName="Name8" presStyleCnt="0"/>
      <dgm:spPr/>
    </dgm:pt>
    <dgm:pt modelId="{19552C3A-FECD-451D-B201-9E054E594F6F}" type="pres">
      <dgm:prSet presAssocID="{C264A47D-1593-408C-BEC9-809E765BDAD8}" presName="level" presStyleLbl="node1" presStyleIdx="1" presStyleCnt="3" custScaleY="1045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899C6-F5BF-4283-BCF6-5878F20D903B}" type="pres">
      <dgm:prSet presAssocID="{C264A47D-1593-408C-BEC9-809E765BDA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D1B1D-1776-4629-A790-DF1245ADFBB4}" type="pres">
      <dgm:prSet presAssocID="{24DED5E3-6066-4FB3-80D3-9F65D463E8C6}" presName="Name8" presStyleCnt="0"/>
      <dgm:spPr/>
    </dgm:pt>
    <dgm:pt modelId="{101988CD-4C95-42CF-8096-E76BAC7FB22F}" type="pres">
      <dgm:prSet presAssocID="{24DED5E3-6066-4FB3-80D3-9F65D463E8C6}" presName="level" presStyleLbl="node1" presStyleIdx="2" presStyleCnt="3" custScaleY="528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19B48-15BB-4D5B-A628-C8B8A98412D5}" type="pres">
      <dgm:prSet presAssocID="{24DED5E3-6066-4FB3-80D3-9F65D463E8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AB336F-DBE0-4B2F-83C8-397011C16B44}" srcId="{F05B6E42-544A-41E5-B92F-0C09C902BEB3}" destId="{24DED5E3-6066-4FB3-80D3-9F65D463E8C6}" srcOrd="2" destOrd="0" parTransId="{6AEE6EC9-C709-443C-A15C-D96ED26A0214}" sibTransId="{8BE20C49-9B20-41CC-9E5B-AAA635E62239}"/>
    <dgm:cxn modelId="{9741D9D8-C72E-4D06-AF21-28DB94830243}" type="presOf" srcId="{C264A47D-1593-408C-BEC9-809E765BDAD8}" destId="{19552C3A-FECD-451D-B201-9E054E594F6F}" srcOrd="0" destOrd="0" presId="urn:microsoft.com/office/officeart/2005/8/layout/pyramid1"/>
    <dgm:cxn modelId="{9E6D46A7-6511-4CA2-A65E-C982CB0AACC9}" type="presOf" srcId="{91FFD5FB-4254-48DB-9919-3331132CB1B9}" destId="{235A847C-4ED5-49D9-A04F-40295E5CDBBB}" srcOrd="1" destOrd="0" presId="urn:microsoft.com/office/officeart/2005/8/layout/pyramid1"/>
    <dgm:cxn modelId="{C9A833BC-4EA2-4484-8BDE-F3B814FF41D2}" type="presOf" srcId="{24DED5E3-6066-4FB3-80D3-9F65D463E8C6}" destId="{101988CD-4C95-42CF-8096-E76BAC7FB22F}" srcOrd="0" destOrd="0" presId="urn:microsoft.com/office/officeart/2005/8/layout/pyramid1"/>
    <dgm:cxn modelId="{79D1DDFF-8A28-448F-BDB9-CBE7A25735B6}" srcId="{F05B6E42-544A-41E5-B92F-0C09C902BEB3}" destId="{91FFD5FB-4254-48DB-9919-3331132CB1B9}" srcOrd="0" destOrd="0" parTransId="{1EEF54AE-B5AE-4026-871E-50F8637BC36C}" sibTransId="{A65055D0-B463-4ABA-8A84-E26700B4A316}"/>
    <dgm:cxn modelId="{62B84893-0677-4118-A377-388ACF619E38}" type="presOf" srcId="{91FFD5FB-4254-48DB-9919-3331132CB1B9}" destId="{331FC8D9-8D94-438B-87CB-7ACADE0150EC}" srcOrd="0" destOrd="0" presId="urn:microsoft.com/office/officeart/2005/8/layout/pyramid1"/>
    <dgm:cxn modelId="{CB019134-7A2D-47C3-8759-48742EB395A9}" srcId="{F05B6E42-544A-41E5-B92F-0C09C902BEB3}" destId="{C264A47D-1593-408C-BEC9-809E765BDAD8}" srcOrd="1" destOrd="0" parTransId="{348C1462-5CA3-4671-AD6F-5425D5BE5058}" sibTransId="{201F3854-9909-47A0-95D8-FAD5FD9087CE}"/>
    <dgm:cxn modelId="{4E54E667-D09E-4159-8385-18C871DA1CC5}" type="presOf" srcId="{C264A47D-1593-408C-BEC9-809E765BDAD8}" destId="{3B4899C6-F5BF-4283-BCF6-5878F20D903B}" srcOrd="1" destOrd="0" presId="urn:microsoft.com/office/officeart/2005/8/layout/pyramid1"/>
    <dgm:cxn modelId="{CAEDB241-7EE6-4E1E-8B03-EB19113C4EC8}" type="presOf" srcId="{F05B6E42-544A-41E5-B92F-0C09C902BEB3}" destId="{3529FA0F-58BB-4CDA-BDB5-0D8CEA711F66}" srcOrd="0" destOrd="0" presId="urn:microsoft.com/office/officeart/2005/8/layout/pyramid1"/>
    <dgm:cxn modelId="{FEF80644-4305-4DAD-8893-DAF0E6753FE0}" type="presOf" srcId="{24DED5E3-6066-4FB3-80D3-9F65D463E8C6}" destId="{67419B48-15BB-4D5B-A628-C8B8A98412D5}" srcOrd="1" destOrd="0" presId="urn:microsoft.com/office/officeart/2005/8/layout/pyramid1"/>
    <dgm:cxn modelId="{E8C7498F-0B91-40F3-8153-688C4EBCD6C5}" type="presParOf" srcId="{3529FA0F-58BB-4CDA-BDB5-0D8CEA711F66}" destId="{0B7C0961-C59B-4A73-AF26-4EFC39A04435}" srcOrd="0" destOrd="0" presId="urn:microsoft.com/office/officeart/2005/8/layout/pyramid1"/>
    <dgm:cxn modelId="{77EBC6C7-E58B-4BDE-8757-AB08E783EE70}" type="presParOf" srcId="{0B7C0961-C59B-4A73-AF26-4EFC39A04435}" destId="{331FC8D9-8D94-438B-87CB-7ACADE0150EC}" srcOrd="0" destOrd="0" presId="urn:microsoft.com/office/officeart/2005/8/layout/pyramid1"/>
    <dgm:cxn modelId="{FCF57C6E-7309-4390-BE19-38B4D0D3CB84}" type="presParOf" srcId="{0B7C0961-C59B-4A73-AF26-4EFC39A04435}" destId="{235A847C-4ED5-49D9-A04F-40295E5CDBBB}" srcOrd="1" destOrd="0" presId="urn:microsoft.com/office/officeart/2005/8/layout/pyramid1"/>
    <dgm:cxn modelId="{DB402182-0BBA-45F5-9E61-638E82700678}" type="presParOf" srcId="{3529FA0F-58BB-4CDA-BDB5-0D8CEA711F66}" destId="{90BBAE9F-1C45-438A-B69A-81A5335D729D}" srcOrd="1" destOrd="0" presId="urn:microsoft.com/office/officeart/2005/8/layout/pyramid1"/>
    <dgm:cxn modelId="{98D46173-525B-4B5A-BA8B-6A7259A92D60}" type="presParOf" srcId="{90BBAE9F-1C45-438A-B69A-81A5335D729D}" destId="{19552C3A-FECD-451D-B201-9E054E594F6F}" srcOrd="0" destOrd="0" presId="urn:microsoft.com/office/officeart/2005/8/layout/pyramid1"/>
    <dgm:cxn modelId="{3E0E3286-AED7-46CA-9224-DABFA2F396D0}" type="presParOf" srcId="{90BBAE9F-1C45-438A-B69A-81A5335D729D}" destId="{3B4899C6-F5BF-4283-BCF6-5878F20D903B}" srcOrd="1" destOrd="0" presId="urn:microsoft.com/office/officeart/2005/8/layout/pyramid1"/>
    <dgm:cxn modelId="{847E9F52-EBC0-4A5F-A362-17169C990BD6}" type="presParOf" srcId="{3529FA0F-58BB-4CDA-BDB5-0D8CEA711F66}" destId="{A25D1B1D-1776-4629-A790-DF1245ADFBB4}" srcOrd="2" destOrd="0" presId="urn:microsoft.com/office/officeart/2005/8/layout/pyramid1"/>
    <dgm:cxn modelId="{470B4C57-485D-406F-862A-F8E3DC152DFA}" type="presParOf" srcId="{A25D1B1D-1776-4629-A790-DF1245ADFBB4}" destId="{101988CD-4C95-42CF-8096-E76BAC7FB22F}" srcOrd="0" destOrd="0" presId="urn:microsoft.com/office/officeart/2005/8/layout/pyramid1"/>
    <dgm:cxn modelId="{667A9E82-0551-4904-B39C-929962F37339}" type="presParOf" srcId="{A25D1B1D-1776-4629-A790-DF1245ADFBB4}" destId="{67419B48-15BB-4D5B-A628-C8B8A98412D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174CD0-426E-45B9-975A-7F39317CACAD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BC2C988C-D259-4CA6-B090-5323396AC0BC}">
      <dgm:prSet phldrT="[Текст]" custT="1"/>
      <dgm:spPr/>
      <dgm:t>
        <a:bodyPr/>
        <a:lstStyle/>
        <a:p>
          <a:endParaRPr lang="ru-RU" sz="1400" b="1" dirty="0" smtClean="0"/>
        </a:p>
        <a:p>
          <a:endParaRPr lang="ru-RU" sz="1400" b="1" dirty="0" smtClean="0"/>
        </a:p>
        <a:p>
          <a:r>
            <a:rPr lang="ru-RU" sz="1400" b="1" dirty="0" smtClean="0"/>
            <a:t>1 степень:</a:t>
          </a:r>
        </a:p>
        <a:p>
          <a:r>
            <a:rPr lang="ru-RU" sz="1400" dirty="0" smtClean="0"/>
            <a:t>Не присвоена</a:t>
          </a:r>
          <a:endParaRPr lang="ru-RU" sz="1400" dirty="0"/>
        </a:p>
      </dgm:t>
    </dgm:pt>
    <dgm:pt modelId="{2C8C383C-6503-4FF0-8794-E53DECA96987}" type="parTrans" cxnId="{D7E56660-FF4A-4333-864E-DA8F7C568441}">
      <dgm:prSet/>
      <dgm:spPr/>
      <dgm:t>
        <a:bodyPr/>
        <a:lstStyle/>
        <a:p>
          <a:endParaRPr lang="ru-RU"/>
        </a:p>
      </dgm:t>
    </dgm:pt>
    <dgm:pt modelId="{5AE2058C-6B59-4544-AC97-2C39EBC2E70B}" type="sibTrans" cxnId="{D7E56660-FF4A-4333-864E-DA8F7C568441}">
      <dgm:prSet/>
      <dgm:spPr/>
      <dgm:t>
        <a:bodyPr/>
        <a:lstStyle/>
        <a:p>
          <a:endParaRPr lang="ru-RU"/>
        </a:p>
      </dgm:t>
    </dgm:pt>
    <dgm:pt modelId="{4BCA7CA3-D6C1-4C8A-84FE-A8FDE2B473F8}">
      <dgm:prSet phldrT="[Текст]" custT="1"/>
      <dgm:spPr/>
      <dgm:t>
        <a:bodyPr/>
        <a:lstStyle/>
        <a:p>
          <a:r>
            <a:rPr lang="ru-RU" sz="1400" b="1" dirty="0" smtClean="0"/>
            <a:t>2 степень:</a:t>
          </a:r>
        </a:p>
        <a:p>
          <a:r>
            <a:rPr lang="ru-RU" sz="1400" dirty="0" smtClean="0"/>
            <a:t>Администрация </a:t>
          </a:r>
          <a:r>
            <a:rPr lang="ru-RU" sz="1400" dirty="0" err="1" smtClean="0"/>
            <a:t>Шиверского</a:t>
          </a:r>
          <a:r>
            <a:rPr lang="ru-RU" sz="1400" dirty="0" smtClean="0"/>
            <a:t> сельсовета</a:t>
          </a:r>
          <a:endParaRPr lang="ru-RU" sz="1400" dirty="0"/>
        </a:p>
      </dgm:t>
    </dgm:pt>
    <dgm:pt modelId="{B5B7B773-A7B6-4EA0-A594-D84F107951C2}" type="parTrans" cxnId="{2393D82B-FD7C-40A1-809A-A401341E2B47}">
      <dgm:prSet/>
      <dgm:spPr/>
      <dgm:t>
        <a:bodyPr/>
        <a:lstStyle/>
        <a:p>
          <a:endParaRPr lang="ru-RU"/>
        </a:p>
      </dgm:t>
    </dgm:pt>
    <dgm:pt modelId="{2809183B-F28F-48DD-A65B-5C4F2F737AAB}" type="sibTrans" cxnId="{2393D82B-FD7C-40A1-809A-A401341E2B47}">
      <dgm:prSet/>
      <dgm:spPr/>
      <dgm:t>
        <a:bodyPr/>
        <a:lstStyle/>
        <a:p>
          <a:endParaRPr lang="ru-RU"/>
        </a:p>
      </dgm:t>
    </dgm:pt>
    <dgm:pt modelId="{263AD41F-6498-48AB-AF85-CBD19E7ED5FA}">
      <dgm:prSet phldrT="[Текст]" custT="1"/>
      <dgm:spPr/>
      <dgm:t>
        <a:bodyPr/>
        <a:lstStyle/>
        <a:p>
          <a:r>
            <a:rPr lang="ru-RU" sz="1400" b="1" dirty="0" smtClean="0"/>
            <a:t>3 степень: </a:t>
          </a:r>
        </a:p>
        <a:p>
          <a:r>
            <a:rPr lang="ru-RU" sz="1400" dirty="0" smtClean="0"/>
            <a:t>остальные администрации</a:t>
          </a:r>
          <a:endParaRPr lang="ru-RU" sz="1400" dirty="0"/>
        </a:p>
      </dgm:t>
    </dgm:pt>
    <dgm:pt modelId="{D8801EDE-0361-4255-88A0-52E665EF0EE3}" type="parTrans" cxnId="{EEBEE1C8-8783-4030-B189-FD56BE67ED87}">
      <dgm:prSet/>
      <dgm:spPr/>
      <dgm:t>
        <a:bodyPr/>
        <a:lstStyle/>
        <a:p>
          <a:endParaRPr lang="ru-RU"/>
        </a:p>
      </dgm:t>
    </dgm:pt>
    <dgm:pt modelId="{6802B657-F950-435A-B8EC-007C55B39F04}" type="sibTrans" cxnId="{EEBEE1C8-8783-4030-B189-FD56BE67ED87}">
      <dgm:prSet/>
      <dgm:spPr/>
      <dgm:t>
        <a:bodyPr/>
        <a:lstStyle/>
        <a:p>
          <a:endParaRPr lang="ru-RU"/>
        </a:p>
      </dgm:t>
    </dgm:pt>
    <dgm:pt modelId="{705C051E-4FF5-4C00-B2B7-0331309A237C}" type="pres">
      <dgm:prSet presAssocID="{84174CD0-426E-45B9-975A-7F39317CACAD}" presName="Name0" presStyleCnt="0">
        <dgm:presLayoutVars>
          <dgm:dir/>
          <dgm:animLvl val="lvl"/>
          <dgm:resizeHandles val="exact"/>
        </dgm:presLayoutVars>
      </dgm:prSet>
      <dgm:spPr/>
    </dgm:pt>
    <dgm:pt modelId="{6415E40F-7E8B-4A95-A201-9727713133E8}" type="pres">
      <dgm:prSet presAssocID="{BC2C988C-D259-4CA6-B090-5323396AC0BC}" presName="Name8" presStyleCnt="0"/>
      <dgm:spPr/>
    </dgm:pt>
    <dgm:pt modelId="{78774AD0-35A5-4CA6-BEF8-DCACF72F3C74}" type="pres">
      <dgm:prSet presAssocID="{BC2C988C-D259-4CA6-B090-5323396AC0B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744CB-EB0F-4139-8D1C-A8D95A84D50F}" type="pres">
      <dgm:prSet presAssocID="{BC2C988C-D259-4CA6-B090-5323396AC0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CF4E-AF82-4916-82AE-487FA43E3634}" type="pres">
      <dgm:prSet presAssocID="{4BCA7CA3-D6C1-4C8A-84FE-A8FDE2B473F8}" presName="Name8" presStyleCnt="0"/>
      <dgm:spPr/>
    </dgm:pt>
    <dgm:pt modelId="{872C9A79-0BAC-4322-914A-96DB0F89219B}" type="pres">
      <dgm:prSet presAssocID="{4BCA7CA3-D6C1-4C8A-84FE-A8FDE2B473F8}" presName="level" presStyleLbl="node1" presStyleIdx="1" presStyleCnt="3" custScaleY="6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FEB45-2BE1-4D02-953D-0F93F3C77CB1}" type="pres">
      <dgm:prSet presAssocID="{4BCA7CA3-D6C1-4C8A-84FE-A8FDE2B473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09CB1-8A20-4226-AD9A-1D2B8F8A669C}" type="pres">
      <dgm:prSet presAssocID="{263AD41F-6498-48AB-AF85-CBD19E7ED5FA}" presName="Name8" presStyleCnt="0"/>
      <dgm:spPr/>
    </dgm:pt>
    <dgm:pt modelId="{E532D4EF-4EB8-4FE4-9D22-212CDA8F1E19}" type="pres">
      <dgm:prSet presAssocID="{263AD41F-6498-48AB-AF85-CBD19E7ED5FA}" presName="level" presStyleLbl="node1" presStyleIdx="2" presStyleCnt="3" custScaleY="877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09F01-0B3E-43F9-BECB-34DAB10A6CCA}" type="pres">
      <dgm:prSet presAssocID="{263AD41F-6498-48AB-AF85-CBD19E7ED5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2636EA-9625-4F84-A5AF-E3E3C2F04FEB}" type="presOf" srcId="{263AD41F-6498-48AB-AF85-CBD19E7ED5FA}" destId="{E532D4EF-4EB8-4FE4-9D22-212CDA8F1E19}" srcOrd="0" destOrd="0" presId="urn:microsoft.com/office/officeart/2005/8/layout/pyramid1"/>
    <dgm:cxn modelId="{009D7F62-7381-416F-8FCA-F70E9DFBC26F}" type="presOf" srcId="{BC2C988C-D259-4CA6-B090-5323396AC0BC}" destId="{78774AD0-35A5-4CA6-BEF8-DCACF72F3C74}" srcOrd="0" destOrd="0" presId="urn:microsoft.com/office/officeart/2005/8/layout/pyramid1"/>
    <dgm:cxn modelId="{17674296-7C4B-488C-8838-B0FA62A753EF}" type="presOf" srcId="{BC2C988C-D259-4CA6-B090-5323396AC0BC}" destId="{6C0744CB-EB0F-4139-8D1C-A8D95A84D50F}" srcOrd="1" destOrd="0" presId="urn:microsoft.com/office/officeart/2005/8/layout/pyramid1"/>
    <dgm:cxn modelId="{D7E56660-FF4A-4333-864E-DA8F7C568441}" srcId="{84174CD0-426E-45B9-975A-7F39317CACAD}" destId="{BC2C988C-D259-4CA6-B090-5323396AC0BC}" srcOrd="0" destOrd="0" parTransId="{2C8C383C-6503-4FF0-8794-E53DECA96987}" sibTransId="{5AE2058C-6B59-4544-AC97-2C39EBC2E70B}"/>
    <dgm:cxn modelId="{2393D82B-FD7C-40A1-809A-A401341E2B47}" srcId="{84174CD0-426E-45B9-975A-7F39317CACAD}" destId="{4BCA7CA3-D6C1-4C8A-84FE-A8FDE2B473F8}" srcOrd="1" destOrd="0" parTransId="{B5B7B773-A7B6-4EA0-A594-D84F107951C2}" sibTransId="{2809183B-F28F-48DD-A65B-5C4F2F737AAB}"/>
    <dgm:cxn modelId="{04DE4644-3A83-4CF4-AD46-55D4FA5E4340}" type="presOf" srcId="{84174CD0-426E-45B9-975A-7F39317CACAD}" destId="{705C051E-4FF5-4C00-B2B7-0331309A237C}" srcOrd="0" destOrd="0" presId="urn:microsoft.com/office/officeart/2005/8/layout/pyramid1"/>
    <dgm:cxn modelId="{141AD912-B776-4807-B6C1-691ED6988F64}" type="presOf" srcId="{4BCA7CA3-D6C1-4C8A-84FE-A8FDE2B473F8}" destId="{872C9A79-0BAC-4322-914A-96DB0F89219B}" srcOrd="0" destOrd="0" presId="urn:microsoft.com/office/officeart/2005/8/layout/pyramid1"/>
    <dgm:cxn modelId="{EEBEE1C8-8783-4030-B189-FD56BE67ED87}" srcId="{84174CD0-426E-45B9-975A-7F39317CACAD}" destId="{263AD41F-6498-48AB-AF85-CBD19E7ED5FA}" srcOrd="2" destOrd="0" parTransId="{D8801EDE-0361-4255-88A0-52E665EF0EE3}" sibTransId="{6802B657-F950-435A-B8EC-007C55B39F04}"/>
    <dgm:cxn modelId="{BA6CBCF5-4056-426F-A9C7-730548E13759}" type="presOf" srcId="{263AD41F-6498-48AB-AF85-CBD19E7ED5FA}" destId="{DA709F01-0B3E-43F9-BECB-34DAB10A6CCA}" srcOrd="1" destOrd="0" presId="urn:microsoft.com/office/officeart/2005/8/layout/pyramid1"/>
    <dgm:cxn modelId="{93B0CEC4-7093-42DF-9BE3-AC58DB44C23F}" type="presOf" srcId="{4BCA7CA3-D6C1-4C8A-84FE-A8FDE2B473F8}" destId="{E45FEB45-2BE1-4D02-953D-0F93F3C77CB1}" srcOrd="1" destOrd="0" presId="urn:microsoft.com/office/officeart/2005/8/layout/pyramid1"/>
    <dgm:cxn modelId="{E1D0D896-4168-432C-B2D5-9091A551978C}" type="presParOf" srcId="{705C051E-4FF5-4C00-B2B7-0331309A237C}" destId="{6415E40F-7E8B-4A95-A201-9727713133E8}" srcOrd="0" destOrd="0" presId="urn:microsoft.com/office/officeart/2005/8/layout/pyramid1"/>
    <dgm:cxn modelId="{6B23E833-5E73-4A31-995C-BF9FA0DED846}" type="presParOf" srcId="{6415E40F-7E8B-4A95-A201-9727713133E8}" destId="{78774AD0-35A5-4CA6-BEF8-DCACF72F3C74}" srcOrd="0" destOrd="0" presId="urn:microsoft.com/office/officeart/2005/8/layout/pyramid1"/>
    <dgm:cxn modelId="{787F3A52-1744-4666-AFD4-A9E254AD2207}" type="presParOf" srcId="{6415E40F-7E8B-4A95-A201-9727713133E8}" destId="{6C0744CB-EB0F-4139-8D1C-A8D95A84D50F}" srcOrd="1" destOrd="0" presId="urn:microsoft.com/office/officeart/2005/8/layout/pyramid1"/>
    <dgm:cxn modelId="{0B57FEE8-1121-47DD-803C-3D2ED81B9EC4}" type="presParOf" srcId="{705C051E-4FF5-4C00-B2B7-0331309A237C}" destId="{3877CF4E-AF82-4916-82AE-487FA43E3634}" srcOrd="1" destOrd="0" presId="urn:microsoft.com/office/officeart/2005/8/layout/pyramid1"/>
    <dgm:cxn modelId="{5AE54445-4C31-4FFE-BC5E-55BA912CF412}" type="presParOf" srcId="{3877CF4E-AF82-4916-82AE-487FA43E3634}" destId="{872C9A79-0BAC-4322-914A-96DB0F89219B}" srcOrd="0" destOrd="0" presId="urn:microsoft.com/office/officeart/2005/8/layout/pyramid1"/>
    <dgm:cxn modelId="{CC8E5A61-546D-4A7F-BE12-39D550543257}" type="presParOf" srcId="{3877CF4E-AF82-4916-82AE-487FA43E3634}" destId="{E45FEB45-2BE1-4D02-953D-0F93F3C77CB1}" srcOrd="1" destOrd="0" presId="urn:microsoft.com/office/officeart/2005/8/layout/pyramid1"/>
    <dgm:cxn modelId="{00A17648-01F6-4CBB-B89B-1050C54AD4E0}" type="presParOf" srcId="{705C051E-4FF5-4C00-B2B7-0331309A237C}" destId="{C7D09CB1-8A20-4226-AD9A-1D2B8F8A669C}" srcOrd="2" destOrd="0" presId="urn:microsoft.com/office/officeart/2005/8/layout/pyramid1"/>
    <dgm:cxn modelId="{90DA0E5E-A958-4FAF-B5BE-C2DB3F67416A}" type="presParOf" srcId="{C7D09CB1-8A20-4226-AD9A-1D2B8F8A669C}" destId="{E532D4EF-4EB8-4FE4-9D22-212CDA8F1E19}" srcOrd="0" destOrd="0" presId="urn:microsoft.com/office/officeart/2005/8/layout/pyramid1"/>
    <dgm:cxn modelId="{5DC0AEE3-3B24-4870-A749-A76EA93CE246}" type="presParOf" srcId="{C7D09CB1-8A20-4226-AD9A-1D2B8F8A669C}" destId="{DA709F01-0B3E-43F9-BECB-34DAB10A6CC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C446A5-757C-4B53-9D0F-7EED56A11251}">
      <dsp:nvSpPr>
        <dsp:cNvPr id="0" name=""/>
        <dsp:cNvSpPr/>
      </dsp:nvSpPr>
      <dsp:spPr>
        <a:xfrm>
          <a:off x="5266935" y="28597"/>
          <a:ext cx="2828407" cy="16707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Межбюджетные трансферты  </a:t>
          </a:r>
          <a:r>
            <a:rPr lang="ru-RU" sz="1600" b="1" kern="1200" dirty="0" smtClean="0">
              <a:solidFill>
                <a:srgbClr val="FFFF00"/>
              </a:solidFill>
            </a:rPr>
            <a:t>       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1 654 352,5 тыс.рублей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5644056" y="320978"/>
        <a:ext cx="2074165" cy="751837"/>
      </dsp:txXfrm>
    </dsp:sp>
    <dsp:sp modelId="{AAA7E061-07D4-4622-AF4E-C4C98F3502BF}">
      <dsp:nvSpPr>
        <dsp:cNvPr id="0" name=""/>
        <dsp:cNvSpPr/>
      </dsp:nvSpPr>
      <dsp:spPr>
        <a:xfrm>
          <a:off x="2962659" y="2476875"/>
          <a:ext cx="2785846" cy="1896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ДОХОДЫ   </a:t>
          </a:r>
          <a:r>
            <a:rPr lang="ru-RU" sz="2400" b="1" kern="1200" dirty="0" smtClean="0">
              <a:solidFill>
                <a:srgbClr val="C00000"/>
              </a:solidFill>
            </a:rPr>
            <a:t>2 088 333, 2 тыс. рублей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3814664" y="2966700"/>
        <a:ext cx="1671507" cy="1042851"/>
      </dsp:txXfrm>
    </dsp:sp>
    <dsp:sp modelId="{31C54DAE-2698-4F81-B247-07B331F51D41}">
      <dsp:nvSpPr>
        <dsp:cNvPr id="0" name=""/>
        <dsp:cNvSpPr/>
      </dsp:nvSpPr>
      <dsp:spPr>
        <a:xfrm>
          <a:off x="514389" y="28610"/>
          <a:ext cx="2947256" cy="1679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         Налоговые и                                  неналоговые доходы              </a:t>
          </a:r>
          <a:r>
            <a:rPr lang="ru-RU" sz="1600" b="1" kern="1200" dirty="0" smtClean="0">
              <a:solidFill>
                <a:srgbClr val="C00000"/>
              </a:solidFill>
            </a:rPr>
            <a:t>433 980,8 тыс. рублей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791923" y="462523"/>
        <a:ext cx="1768353" cy="9238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1FC8D9-8D94-438B-87CB-7ACADE0150EC}">
      <dsp:nvSpPr>
        <dsp:cNvPr id="0" name=""/>
        <dsp:cNvSpPr/>
      </dsp:nvSpPr>
      <dsp:spPr>
        <a:xfrm>
          <a:off x="1255447" y="0"/>
          <a:ext cx="1527704" cy="1818518"/>
        </a:xfrm>
        <a:prstGeom prst="trapezoid">
          <a:avLst>
            <a:gd name="adj" fmla="val 5135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 место: </a:t>
          </a:r>
          <a:r>
            <a:rPr lang="ru-RU" sz="1400" kern="1200" dirty="0" smtClean="0"/>
            <a:t>Управление социальной защиты </a:t>
          </a:r>
          <a:r>
            <a:rPr lang="ru-RU" sz="1400" kern="1200" dirty="0" err="1" smtClean="0"/>
            <a:t>населени</a:t>
          </a:r>
          <a:r>
            <a:rPr lang="ru-RU" sz="1400" kern="1200" dirty="0" smtClean="0"/>
            <a:t>, МКУ «Централизованная бухгалтерия</a:t>
          </a:r>
        </a:p>
      </dsp:txBody>
      <dsp:txXfrm>
        <a:off x="1255447" y="0"/>
        <a:ext cx="1527704" cy="1818518"/>
      </dsp:txXfrm>
    </dsp:sp>
    <dsp:sp modelId="{19552C3A-FECD-451D-B201-9E054E594F6F}">
      <dsp:nvSpPr>
        <dsp:cNvPr id="0" name=""/>
        <dsp:cNvSpPr/>
      </dsp:nvSpPr>
      <dsp:spPr>
        <a:xfrm>
          <a:off x="414528" y="1818518"/>
          <a:ext cx="3209543" cy="1901169"/>
        </a:xfrm>
        <a:prstGeom prst="trapezoid">
          <a:avLst>
            <a:gd name="adj" fmla="val 43143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 место: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МКУ «Управление культуры, физической культуры, спорта и молодежной политики», Контрольно-счетная комиссия </a:t>
          </a:r>
          <a:r>
            <a:rPr lang="ru-RU" sz="1400" kern="1200" dirty="0" err="1" smtClean="0"/>
            <a:t>Богучанского</a:t>
          </a:r>
          <a:r>
            <a:rPr lang="ru-RU" sz="1400" kern="1200" dirty="0" smtClean="0"/>
            <a:t> района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976198" y="1818518"/>
        <a:ext cx="2086203" cy="1901169"/>
      </dsp:txXfrm>
    </dsp:sp>
    <dsp:sp modelId="{101988CD-4C95-42CF-8096-E76BAC7FB22F}">
      <dsp:nvSpPr>
        <dsp:cNvPr id="0" name=""/>
        <dsp:cNvSpPr/>
      </dsp:nvSpPr>
      <dsp:spPr>
        <a:xfrm>
          <a:off x="0" y="3719687"/>
          <a:ext cx="4038600" cy="960832"/>
        </a:xfrm>
        <a:prstGeom prst="trapezoid">
          <a:avLst>
            <a:gd name="adj" fmla="val 43143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 место: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Управление образования </a:t>
          </a:r>
          <a:r>
            <a:rPr lang="ru-RU" sz="1400" kern="1200" dirty="0" err="1" smtClean="0"/>
            <a:t>Богучанского</a:t>
          </a:r>
          <a:r>
            <a:rPr lang="ru-RU" sz="1400" kern="1200" dirty="0" smtClean="0"/>
            <a:t> района, Финансовое управление</a:t>
          </a:r>
          <a:endParaRPr lang="ru-RU" sz="1400" kern="1200" dirty="0"/>
        </a:p>
      </dsp:txBody>
      <dsp:txXfrm>
        <a:off x="706754" y="3719687"/>
        <a:ext cx="2625090" cy="9608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774AD0-35A5-4CA6-BEF8-DCACF72F3C74}">
      <dsp:nvSpPr>
        <dsp:cNvPr id="0" name=""/>
        <dsp:cNvSpPr/>
      </dsp:nvSpPr>
      <dsp:spPr>
        <a:xfrm>
          <a:off x="1217102" y="0"/>
          <a:ext cx="1604395" cy="1859407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 степень: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присвоена</a:t>
          </a:r>
          <a:endParaRPr lang="ru-RU" sz="1400" kern="1200" dirty="0"/>
        </a:p>
      </dsp:txBody>
      <dsp:txXfrm>
        <a:off x="1217102" y="0"/>
        <a:ext cx="1604395" cy="1859407"/>
      </dsp:txXfrm>
    </dsp:sp>
    <dsp:sp modelId="{872C9A79-0BAC-4322-914A-96DB0F89219B}">
      <dsp:nvSpPr>
        <dsp:cNvPr id="0" name=""/>
        <dsp:cNvSpPr/>
      </dsp:nvSpPr>
      <dsp:spPr>
        <a:xfrm>
          <a:off x="703695" y="1859407"/>
          <a:ext cx="2631208" cy="1190021"/>
        </a:xfrm>
        <a:prstGeom prst="trapezoid">
          <a:avLst>
            <a:gd name="adj" fmla="val 43143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 степень: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</a:t>
          </a:r>
          <a:r>
            <a:rPr lang="ru-RU" sz="1400" kern="1200" dirty="0" err="1" smtClean="0"/>
            <a:t>Шиверского</a:t>
          </a:r>
          <a:r>
            <a:rPr lang="ru-RU" sz="1400" kern="1200" dirty="0" smtClean="0"/>
            <a:t> сельсовета</a:t>
          </a:r>
          <a:endParaRPr lang="ru-RU" sz="1400" kern="1200" dirty="0"/>
        </a:p>
      </dsp:txBody>
      <dsp:txXfrm>
        <a:off x="1164157" y="1859407"/>
        <a:ext cx="1710285" cy="1190021"/>
      </dsp:txXfrm>
    </dsp:sp>
    <dsp:sp modelId="{E532D4EF-4EB8-4FE4-9D22-212CDA8F1E19}">
      <dsp:nvSpPr>
        <dsp:cNvPr id="0" name=""/>
        <dsp:cNvSpPr/>
      </dsp:nvSpPr>
      <dsp:spPr>
        <a:xfrm>
          <a:off x="0" y="3049428"/>
          <a:ext cx="4038600" cy="1631091"/>
        </a:xfrm>
        <a:prstGeom prst="trapezoid">
          <a:avLst>
            <a:gd name="adj" fmla="val 43143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 степень: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остальные администрации</a:t>
          </a:r>
          <a:endParaRPr lang="ru-RU" sz="1400" kern="1200" dirty="0"/>
        </a:p>
      </dsp:txBody>
      <dsp:txXfrm>
        <a:off x="706754" y="3049428"/>
        <a:ext cx="2625090" cy="163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0.63874</cdr:x>
      <cdr:y>0.1899</cdr:y>
    </cdr:from>
    <cdr:to>
      <cdr:x>0.78749</cdr:x>
      <cdr:y>0.33598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5256584" y="936104"/>
          <a:ext cx="1224136" cy="72008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  97,7%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0.4125</cdr:x>
      <cdr:y>0.37225</cdr:y>
    </cdr:from>
    <cdr:to>
      <cdr:x>0.64</cdr:x>
      <cdr:y>0.80182</cdr:y>
    </cdr:to>
    <cdr:sp macro="" textlink="">
      <cdr:nvSpPr>
        <cdr:cNvPr id="3" name="Круговая стрелка 2"/>
        <cdr:cNvSpPr/>
      </cdr:nvSpPr>
      <cdr:spPr>
        <a:xfrm xmlns:a="http://schemas.openxmlformats.org/drawingml/2006/main">
          <a:off x="3394720" y="1684784"/>
          <a:ext cx="1872208" cy="1944216"/>
        </a:xfrm>
        <a:prstGeom xmlns:a="http://schemas.openxmlformats.org/drawingml/2006/main" prst="circularArrow">
          <a:avLst>
            <a:gd name="adj1" fmla="val 12500"/>
            <a:gd name="adj2" fmla="val 1450419"/>
            <a:gd name="adj3" fmla="val 20457681"/>
            <a:gd name="adj4" fmla="val 10800000"/>
            <a:gd name="adj5" fmla="val 10786"/>
          </a:avLst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0.47375</cdr:x>
      <cdr:y>0.38816</cdr:y>
    </cdr:from>
    <cdr:to>
      <cdr:x>0.58486</cdr:x>
      <cdr:y>0.51544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98776" y="1756792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0.47375</cdr:x>
      <cdr:y>0.40407</cdr:y>
    </cdr:from>
    <cdr:to>
      <cdr:x>0.605</cdr:x>
      <cdr:y>0.54726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98776" y="1828800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+71 631,7 тыс. руб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0.47375</cdr:x>
      <cdr:y>0.48362</cdr:y>
    </cdr:from>
    <cdr:to>
      <cdr:x>0.56125</cdr:x>
      <cdr:y>0.56317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98776" y="218884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19,8%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0.63695</cdr:x>
      <cdr:y>0.20414</cdr:y>
    </cdr:from>
    <cdr:to>
      <cdr:x>0.82809</cdr:x>
      <cdr:y>0.35022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423626">
          <a:off x="5241832" y="1006279"/>
          <a:ext cx="1572998" cy="72008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  95,1%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40842-1E3E-4B59-BF81-A4FB88670127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70F0-ADCB-486A-A14E-9208F477D1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70F0-ADCB-486A-A14E-9208F477D11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CD7D-348C-470E-B01A-91CABE1E8D0E}" type="datetimeFigureOut">
              <a:rPr lang="ru-RU" smtClean="0"/>
              <a:pPr/>
              <a:t>24.06.2019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904656" cy="98072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РОССИЙСКАЯ ФЕДЕРАЦИЯ</a:t>
            </a:r>
            <a:r>
              <a:rPr lang="ru-RU" sz="1800" b="1" dirty="0" smtClean="0">
                <a:latin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</a:rPr>
            </a:b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КРАСНОЯРСКИЙ КРАЙ                                                       БОГУЧАНСКИЙ РАЙОН</a:t>
            </a:r>
            <a:r>
              <a:rPr lang="ru-RU" sz="1800" b="1" dirty="0" smtClean="0">
                <a:latin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Исполнение </a:t>
            </a:r>
            <a:r>
              <a:rPr lang="ru-RU" b="1" dirty="0" smtClean="0">
                <a:solidFill>
                  <a:srgbClr val="C00000"/>
                </a:solidFill>
              </a:rPr>
              <a:t>районного бюджета за 2018 год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2019 год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ИСТОЧНИКИ ВНУТРЕННЕГО ФИНАНСИРОВАНИЯ ДЕФИЦИТА РАЙОННОГО  БЮДЖЕТА    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2420888"/>
          <a:ext cx="8640961" cy="126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4"/>
                <a:gridCol w="1008112"/>
                <a:gridCol w="910843"/>
                <a:gridCol w="1134111"/>
                <a:gridCol w="1209718"/>
                <a:gridCol w="1134111"/>
                <a:gridCol w="1155832"/>
              </a:tblGrid>
              <a:tr h="295182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03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Дефицит(-)/профицит(+)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-221 408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-174 931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-3 807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+37 198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-26</a:t>
                      </a:r>
                      <a:r>
                        <a:rPr lang="ru-RU" sz="1600" baseline="0" dirty="0" smtClean="0"/>
                        <a:t> 404,8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+31 891,6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31832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0" y="3861048"/>
          <a:ext cx="60960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Динамика муниципального долга    </a:t>
            </a:r>
            <a:r>
              <a:rPr lang="ru-RU" sz="1200" dirty="0" smtClean="0">
                <a:solidFill>
                  <a:srgbClr val="002060"/>
                </a:solidFill>
              </a:rPr>
              <a:t>(тыс. рублей)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районного бюджета   </a:t>
            </a:r>
            <a:r>
              <a:rPr lang="ru-RU" sz="1800" dirty="0" smtClean="0"/>
              <a:t> </a:t>
            </a:r>
            <a:r>
              <a:rPr lang="ru-RU" sz="1800" b="1" dirty="0" smtClean="0"/>
              <a:t>тыс. рублей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Развернутая стрелка 4"/>
          <p:cNvSpPr/>
          <p:nvPr/>
        </p:nvSpPr>
        <p:spPr>
          <a:xfrm>
            <a:off x="2411760" y="980728"/>
            <a:ext cx="5472608" cy="1656184"/>
          </a:xfrm>
          <a:prstGeom prst="utur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104,7%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Расходы районного бюджета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187624" y="3356992"/>
            <a:ext cx="1584176" cy="16561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2016  88,4%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563888" y="2924944"/>
            <a:ext cx="1656184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2017  95,7%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300192" y="2996952"/>
            <a:ext cx="1656184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2018  95,1%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9708456">
            <a:off x="4888606" y="2918846"/>
            <a:ext cx="1883654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20444682">
            <a:off x="5309981" y="2880051"/>
            <a:ext cx="15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- 0,6%</a:t>
            </a:r>
            <a:endParaRPr lang="ru-RU" dirty="0"/>
          </a:p>
        </p:txBody>
      </p:sp>
      <p:sp>
        <p:nvSpPr>
          <p:cNvPr id="15" name="Арка 14"/>
          <p:cNvSpPr/>
          <p:nvPr/>
        </p:nvSpPr>
        <p:spPr>
          <a:xfrm>
            <a:off x="2411760" y="1988840"/>
            <a:ext cx="4680520" cy="1152128"/>
          </a:xfrm>
          <a:prstGeom prst="blockArc">
            <a:avLst>
              <a:gd name="adj1" fmla="val 10828876"/>
              <a:gd name="adj2" fmla="val 0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267744" y="2564904"/>
            <a:ext cx="576064" cy="5760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923928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+6,7%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Отраслевая структура расходов районного бюджета за 2018 год, %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Структура экономических статей расходов районного бюджета в 2018 году, %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Исполнение расходов в 2018 году главными распорядителями бюджетных средств, %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44930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2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1                                    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3</a:t>
            </a:r>
          </a:p>
          <a:p>
            <a:pPr>
              <a:buNone/>
            </a:pPr>
            <a:r>
              <a:rPr lang="ru-RU" sz="1600" b="1" dirty="0" smtClean="0"/>
              <a:t>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</a:t>
            </a:r>
          </a:p>
          <a:p>
            <a:pPr>
              <a:buNone/>
            </a:pPr>
            <a:endParaRPr lang="ru-RU" sz="1600" b="1" dirty="0" smtClean="0"/>
          </a:p>
        </p:txBody>
      </p:sp>
      <p:sp>
        <p:nvSpPr>
          <p:cNvPr id="8" name="Овал 7"/>
          <p:cNvSpPr/>
          <p:nvPr/>
        </p:nvSpPr>
        <p:spPr>
          <a:xfrm>
            <a:off x="611560" y="1340768"/>
            <a:ext cx="1872208" cy="1872208"/>
          </a:xfrm>
          <a:prstGeom prst="ellipse">
            <a:avLst/>
          </a:prstGeom>
          <a:gradFill>
            <a:gsLst>
              <a:gs pos="0">
                <a:srgbClr val="92D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Краевой 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1196752"/>
            <a:ext cx="2160240" cy="2160240"/>
          </a:xfrm>
          <a:prstGeom prst="ellipse">
            <a:avLst/>
          </a:prstGeom>
          <a:solidFill>
            <a:srgbClr val="92D050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Районный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44208" y="1340768"/>
            <a:ext cx="1944216" cy="18722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Бюджеты поселений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8" idx="6"/>
            <a:endCxn id="11" idx="2"/>
          </p:cNvCxnSpPr>
          <p:nvPr/>
        </p:nvCxnSpPr>
        <p:spPr>
          <a:xfrm>
            <a:off x="2483768" y="2276872"/>
            <a:ext cx="79208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64088" y="2564904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364088" y="1988840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4077072"/>
            <a:ext cx="8640960" cy="19442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1 -  Межбюджетные трансферты из краевого бюджета – 1 657 459,1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 – Межбюджетные трансферты из бюджетов поселений  - 1 763,3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3 – Межбюджетные трансферты в бюджеты поселений      - 102 003,9 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>
            <a:off x="5364088" y="2708920"/>
            <a:ext cx="1216152" cy="504056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2040" y="321297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 предоставлено 2 172,4 тыс.рублей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2195736" y="2924944"/>
            <a:ext cx="1296144" cy="432048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335699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Дополнительно предоставлено 174 765,9 тыс.рублей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Доля муниципальных программ в общем объеме расходов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Исполнение муниципальных программ района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" y="692696"/>
          <a:ext cx="9180508" cy="742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0"/>
                <a:gridCol w="4413001"/>
                <a:gridCol w="1419647"/>
                <a:gridCol w="1368152"/>
                <a:gridCol w="1512168"/>
              </a:tblGrid>
              <a:tr h="49187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Плановые назначения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</a:tr>
              <a:tr h="3200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образования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1 247 221,3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1 191 574,6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95,5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420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Система социальной защиты  населения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86 897,5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86 571,1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99,6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901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Реформирование и модернизация ЖКХ и повышение энергетической эффективности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250  342,5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212 793,7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85</a:t>
                      </a:r>
                    </a:p>
                  </a:txBody>
                  <a:tcPr/>
                </a:tc>
              </a:tr>
              <a:tr h="78878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от чрезвычайных ситуаций природного и техногенного характера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28 893,6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25 965,7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89,86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073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247 471,6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247 383,2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073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Молодежь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Приангарья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18 226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17 999,4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99,55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420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 и спорта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9 410,8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9 395,3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99,83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7360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инвестиционной деятельности, малого и среднего предпринимательства на территории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2 573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2 573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420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транспортной системы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70 522,24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69 966,52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99,21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901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Обеспечения доступным и комфортным жильем граждан 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1 952,2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962,5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49,33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302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муниципальными финансами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122 974,6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122 575,2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400" dirty="0" smtClean="0">
                          <a:latin typeface="+mn-lt"/>
                        </a:rPr>
                        <a:t>99,7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302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сельского хозяйства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1 919,5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1 811,5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94,63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2 088</a:t>
                      </a:r>
                      <a:r>
                        <a:rPr lang="ru-RU" sz="1400" baseline="0" dirty="0" smtClean="0">
                          <a:latin typeface="+mn-lt"/>
                        </a:rPr>
                        <a:t> 404,9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1 989 571,7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95,3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3024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районного бюджета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2 163 338,8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2 056 441,6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23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программных расходов,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96,5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96,7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260650"/>
            <a:ext cx="118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(тыс.рублей)</a:t>
            </a:r>
            <a:endParaRPr lang="ru-RU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районного бюджета 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Выгнутая влево стрелка 18"/>
          <p:cNvSpPr/>
          <p:nvPr/>
        </p:nvSpPr>
        <p:spPr>
          <a:xfrm>
            <a:off x="2555776" y="3212976"/>
            <a:ext cx="720080" cy="17281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6300192" y="3212976"/>
            <a:ext cx="792088" cy="18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Исполнение муниципальных программ </a:t>
            </a:r>
            <a:r>
              <a:rPr lang="ru-RU" sz="3200" dirty="0" err="1" smtClean="0"/>
              <a:t>Богучанского</a:t>
            </a:r>
            <a:r>
              <a:rPr lang="ru-RU" sz="3200" dirty="0" smtClean="0"/>
              <a:t> района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Реализация плана мероприятий по росту доходов, оптимизации расходов и совершенствования долговой политики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764704"/>
            <a:ext cx="266429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628800"/>
            <a:ext cx="216024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увеличению поступлений налоговых и неналоговых доходов бюджета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1628800"/>
            <a:ext cx="216024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оптимизации  расходов бюджета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8224" y="1628800"/>
            <a:ext cx="216024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сокращению муниципального долга</a:t>
            </a:r>
            <a:endParaRPr lang="ru-RU" sz="1400" dirty="0"/>
          </a:p>
        </p:txBody>
      </p:sp>
      <p:sp>
        <p:nvSpPr>
          <p:cNvPr id="9" name="Стрелка вниз 8"/>
          <p:cNvSpPr/>
          <p:nvPr/>
        </p:nvSpPr>
        <p:spPr>
          <a:xfrm rot="3269598">
            <a:off x="2656934" y="908496"/>
            <a:ext cx="484632" cy="73202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359523">
            <a:off x="6193158" y="977549"/>
            <a:ext cx="484632" cy="72792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644008" y="1196752"/>
            <a:ext cx="432048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691680" y="2636912"/>
            <a:ext cx="484632" cy="64807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716016" y="2636912"/>
            <a:ext cx="484632" cy="64807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24328" y="263691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5576" y="3356992"/>
            <a:ext cx="2138536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 мероприятий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923928" y="3356992"/>
            <a:ext cx="216024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 мероприятий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732240" y="3356992"/>
            <a:ext cx="223224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мероприятий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691680" y="4365104"/>
            <a:ext cx="484632" cy="7920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5229200"/>
            <a:ext cx="237626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Поступление в доход района 32 878,9 тыс. рублей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788024" y="4365104"/>
            <a:ext cx="484632" cy="7200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5229200"/>
            <a:ext cx="2448272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Сокращение расходов  на  17 487,6 тыс.рублей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7668344" y="4365104"/>
            <a:ext cx="432048" cy="7200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229200"/>
            <a:ext cx="237626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Сокращение муниципального долга на 17 000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Реализация Указов Президента 2012 года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/>
                <a:gridCol w="1512168"/>
                <a:gridCol w="1440160"/>
                <a:gridCol w="10904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Бюджетные назначения на 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 в 2018 году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инвестиционной, инновационной деятельности, малого и среднего предпринимательства на территории </a:t>
                      </a:r>
                      <a:r>
                        <a:rPr lang="ru-RU" dirty="0" err="1" smtClean="0"/>
                        <a:t>Богучанского</a:t>
                      </a:r>
                      <a:r>
                        <a:rPr lang="ru-RU" dirty="0" smtClean="0"/>
                        <a:t>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2 573,0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2 573,0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Осуществление доступности населения транспортными услугами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33 816,7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33 302,8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</a:t>
                      </a:r>
                      <a:r>
                        <a:rPr lang="ru-RU" baseline="0" dirty="0" smtClean="0"/>
                        <a:t> заработной платы отдельным категориям работникам бюджетной сферы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26 640,3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26 561,2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Переселение</a:t>
                      </a:r>
                      <a:r>
                        <a:rPr lang="ru-RU" baseline="0" dirty="0" smtClean="0"/>
                        <a:t> граждан из аварийного жилищного фонда в </a:t>
                      </a:r>
                      <a:r>
                        <a:rPr lang="ru-RU" baseline="0" dirty="0" err="1" smtClean="0"/>
                        <a:t>Богучанском</a:t>
                      </a:r>
                      <a:r>
                        <a:rPr lang="ru-RU" baseline="0" dirty="0" smtClean="0"/>
                        <a:t> районе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Работа по повышению открытости данных районного бюджета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                      </a:t>
            </a:r>
          </a:p>
          <a:p>
            <a:endParaRPr lang="ru-RU" sz="1800" b="1" dirty="0"/>
          </a:p>
        </p:txBody>
      </p:sp>
      <p:sp>
        <p:nvSpPr>
          <p:cNvPr id="4" name="Овал 3"/>
          <p:cNvSpPr/>
          <p:nvPr/>
        </p:nvSpPr>
        <p:spPr>
          <a:xfrm>
            <a:off x="539552" y="1700808"/>
            <a:ext cx="213853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Методы реализации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843808" y="1988840"/>
            <a:ext cx="504056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07904" y="1556792"/>
            <a:ext cx="3888432" cy="11304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Официальный сайт «Муниципальное образование </a:t>
            </a:r>
            <a:r>
              <a:rPr lang="ru-RU" dirty="0" err="1" smtClean="0"/>
              <a:t>Богучанский</a:t>
            </a:r>
            <a:r>
              <a:rPr lang="ru-RU" dirty="0" smtClean="0"/>
              <a:t> район»</a:t>
            </a:r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 rot="318668">
            <a:off x="7554132" y="2024110"/>
            <a:ext cx="824810" cy="1352619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4008" y="2924944"/>
            <a:ext cx="2808312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Открытый бюджет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356992"/>
            <a:ext cx="18002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Путиводитель</a:t>
            </a:r>
            <a:r>
              <a:rPr lang="ru-RU" sz="1400" dirty="0" smtClean="0"/>
              <a:t> по бюджету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005064"/>
            <a:ext cx="2160240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Текущее исполнение по бюджету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4581128"/>
            <a:ext cx="18002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Проект решения о районном бюджете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5229200"/>
            <a:ext cx="172819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Решение о районном бюджете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5085184"/>
            <a:ext cx="2160240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 о муниципальном долге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64288" y="4365104"/>
            <a:ext cx="1800200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Оценка финансового менеджмента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5661248"/>
            <a:ext cx="1728192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Итоги исполнения бюджета</a:t>
            </a:r>
            <a:endParaRPr lang="ru-RU" sz="1400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2771800" y="3429000"/>
            <a:ext cx="172819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20687094">
            <a:off x="3138865" y="3980452"/>
            <a:ext cx="1482806" cy="180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9224779">
            <a:off x="3758866" y="4349536"/>
            <a:ext cx="1151013" cy="1941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7782252">
            <a:off x="4303385" y="4611091"/>
            <a:ext cx="969477" cy="1593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580112" y="4365104"/>
            <a:ext cx="21602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20902941">
            <a:off x="6587963" y="4302017"/>
            <a:ext cx="162776" cy="729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098904">
            <a:off x="7634802" y="3850525"/>
            <a:ext cx="195247" cy="567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Итоги мониторинга и оценки качества управления муниципальными финансами за 2018 год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628800"/>
          <a:ext cx="4038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1967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Среди ГРБС </a:t>
            </a:r>
            <a:r>
              <a:rPr lang="ru-RU" dirty="0" err="1" smtClean="0"/>
              <a:t>Богучанского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1967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Среди поселений </a:t>
            </a:r>
            <a:r>
              <a:rPr lang="ru-RU" dirty="0" err="1" smtClean="0"/>
              <a:t>Богучанского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A0000"/>
                </a:solidFill>
              </a:rPr>
              <a:t>Основные характеристики исполнения районного бюджета за 2018 год, тыс. рублей</a:t>
            </a:r>
            <a:endParaRPr lang="ru-RU" sz="2800" b="1" dirty="0">
              <a:solidFill>
                <a:srgbClr val="7A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223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1800200"/>
                <a:gridCol w="1872208"/>
                <a:gridCol w="1738536"/>
              </a:tblGrid>
              <a:tr h="815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Бюджетные назначения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47233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2 136 934,0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2 088 333,2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97,7</a:t>
                      </a:r>
                      <a:endParaRPr lang="ru-RU" dirty="0"/>
                    </a:p>
                  </a:txBody>
                  <a:tcPr/>
                </a:tc>
              </a:tr>
              <a:tr h="47233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2 163 338,8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2 056 441,6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95,1</a:t>
                      </a:r>
                      <a:endParaRPr lang="ru-RU" dirty="0"/>
                    </a:p>
                  </a:txBody>
                  <a:tcPr/>
                </a:tc>
              </a:tr>
              <a:tr h="47233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-26 404,8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+31891,6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  <a:ea typeface="BatangChe" pitchFamily="49" charset="-127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Century Schoolbook" pitchFamily="18" charset="0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Доходы районного бюджета   </a:t>
            </a:r>
            <a:r>
              <a:rPr lang="ru-RU" sz="1800" dirty="0" smtClean="0"/>
              <a:t> </a:t>
            </a:r>
            <a:r>
              <a:rPr lang="ru-RU" sz="1800" b="1" dirty="0" smtClean="0"/>
              <a:t>тыс. рублей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Развернутая стрелка 4"/>
          <p:cNvSpPr/>
          <p:nvPr/>
        </p:nvSpPr>
        <p:spPr>
          <a:xfrm>
            <a:off x="2411760" y="980728"/>
            <a:ext cx="5472608" cy="1656184"/>
          </a:xfrm>
          <a:prstGeom prst="utur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107,6%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Собственные доходы районного бюджета за 2016-2018 годы, </a:t>
            </a:r>
            <a:r>
              <a:rPr lang="ru-RU" sz="2700" dirty="0" smtClean="0"/>
              <a:t>тыс. рублей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Доля собственных доходов в общем объеме доходов районного бюджета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собственных доходов районного бюджета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6409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безвозмездных поступлений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476672"/>
          <a:ext cx="79415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95536" y="2420888"/>
          <a:ext cx="8352928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Крупные налогоплательщики, формирующие основную долю собственных доходов районного бюджета</a:t>
            </a:r>
            <a:endParaRPr lang="ru-RU" sz="2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11560" y="2060848"/>
            <a:ext cx="352839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ЗАО «БоАЗ»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852936"/>
            <a:ext cx="352839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ФКУ ОИУ-26 ОУХД Гуфсин России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3717032"/>
            <a:ext cx="352839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АО «Краслесинвест»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4653136"/>
            <a:ext cx="352839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КГБУЗ «Богучанская ЦРБ»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652120" y="2852936"/>
            <a:ext cx="3312368" cy="18722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Районный бюджет 433 980,7 тыс.рублей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852901">
            <a:off x="4321158" y="2232384"/>
            <a:ext cx="1457525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11,6%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427984" y="2924944"/>
            <a:ext cx="1080120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427984" y="3717032"/>
            <a:ext cx="1080120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7,8%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0982761">
            <a:off x="4460434" y="4603593"/>
            <a:ext cx="1346620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1387787">
            <a:off x="6253711" y="1302662"/>
            <a:ext cx="3011217" cy="105405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Учреждения бюджетной сферы  12,9%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903170">
            <a:off x="6664344" y="2029728"/>
            <a:ext cx="244978" cy="7920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835696" y="5777880"/>
            <a:ext cx="1296144" cy="108012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572000" y="5445224"/>
            <a:ext cx="1944216" cy="1412776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14952165">
            <a:off x="3792904" y="5175659"/>
            <a:ext cx="484632" cy="186086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20296751">
            <a:off x="3352588" y="5922564"/>
            <a:ext cx="1471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+13 270 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Общая сумма недоимки по налогам  в районный бюджет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Итоги работы межведомственной комиссии по снижению                                                                               задолженности по платежам в бюджет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124744"/>
            <a:ext cx="223224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 01.01.2018 год</a:t>
            </a:r>
          </a:p>
          <a:p>
            <a:pPr algn="ctr"/>
            <a:r>
              <a:rPr lang="ru-RU" sz="1400" dirty="0" smtClean="0"/>
              <a:t>5 801, тыс. рублей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124744"/>
            <a:ext cx="201622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 01.01.2019 год 6 288 тыс. рублей</a:t>
            </a:r>
            <a:endParaRPr lang="ru-RU" sz="1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707904" y="1628800"/>
            <a:ext cx="1728192" cy="792088"/>
          </a:xfrm>
          <a:prstGeom prst="downArrow">
            <a:avLst>
              <a:gd name="adj1" fmla="val 50000"/>
              <a:gd name="adj2" fmla="val 482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+487 тыс.руб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99592" y="3212976"/>
            <a:ext cx="484632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995936" y="3140968"/>
            <a:ext cx="432048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3789040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Проведено 13 заседаний по снижению задолженности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3789040"/>
            <a:ext cx="12961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Заслушано 33 организации </a:t>
            </a:r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411760" y="3212976"/>
            <a:ext cx="484632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7704" y="3789040"/>
            <a:ext cx="12961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Приглашено 245 организаций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3645024"/>
            <a:ext cx="1584176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Осуществили постановку на учет обособленные подразделения 3-х хозяйствующих субъектов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4288" y="3645024"/>
            <a:ext cx="12744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Проведено 17 заседаний по снижению неформальной занятости</a:t>
            </a:r>
          </a:p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5796136" y="3140968"/>
            <a:ext cx="432048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452320" y="3140968"/>
            <a:ext cx="360040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87624" y="4653136"/>
            <a:ext cx="25922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411760" y="4509120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67944" y="458112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427984" y="4725144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499992" y="4725144"/>
            <a:ext cx="30963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5736" y="52292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Дополнительно получено доходов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3419872" y="5589240"/>
            <a:ext cx="1634480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11 849,1 тыс. руб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1013</Words>
  <Application>Microsoft Office PowerPoint</Application>
  <PresentationFormat>Экран (4:3)</PresentationFormat>
  <Paragraphs>320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РОССИЙСКАЯ ФЕДЕРАЦИЯ КРАСНОЯРСКИЙ КРАЙ                                                       БОГУЧАНСКИЙ РАЙОН </vt:lpstr>
      <vt:lpstr>Доходы районного бюджета </vt:lpstr>
      <vt:lpstr>Доходы районного бюджета    тыс. рублей</vt:lpstr>
      <vt:lpstr>Собственные доходы районного бюджета за 2016-2018 годы, тыс. рублей</vt:lpstr>
      <vt:lpstr>Доля собственных доходов в общем объеме доходов районного бюджета</vt:lpstr>
      <vt:lpstr>Структура собственных доходов районного бюджета</vt:lpstr>
      <vt:lpstr>Структура безвозмездных поступлений</vt:lpstr>
      <vt:lpstr>Крупные налогоплательщики, формирующие основную долю собственных доходов районного бюджета</vt:lpstr>
      <vt:lpstr>Общая сумма недоимки по налогам  в районный бюджет</vt:lpstr>
      <vt:lpstr>ИСТОЧНИКИ ВНУТРЕННЕГО ФИНАНСИРОВАНИЯ ДЕФИЦИТА РАЙОННОГО  БЮДЖЕТА    </vt:lpstr>
      <vt:lpstr>Динамика муниципального долга    (тыс. рублей)</vt:lpstr>
      <vt:lpstr>Расходы районного бюджета    тыс. рублей</vt:lpstr>
      <vt:lpstr>Расходы районного бюджета</vt:lpstr>
      <vt:lpstr>Отраслевая структура расходов районного бюджета за 2018 год, %</vt:lpstr>
      <vt:lpstr>Структура экономических статей расходов районного бюджета в 2018 году, %</vt:lpstr>
      <vt:lpstr>Исполнение расходов в 2018 году главными распорядителями бюджетных средств, %</vt:lpstr>
      <vt:lpstr>МЕЖБЮДЖЕТНЫЕ ОТНОШЕНИЯ </vt:lpstr>
      <vt:lpstr>Доля муниципальных программ в общем объеме расходов</vt:lpstr>
      <vt:lpstr>Исполнение муниципальных программ района</vt:lpstr>
      <vt:lpstr>Исполнение муниципальных программ Богучанского района</vt:lpstr>
      <vt:lpstr>Реализация плана мероприятий по росту доходов, оптимизации расходов и совершенствования долговой политики </vt:lpstr>
      <vt:lpstr>Реализация Указов Президента 2012 года</vt:lpstr>
      <vt:lpstr>Работа по повышению открытости данных районного бюджета</vt:lpstr>
      <vt:lpstr>Итоги мониторинга и оценки качества управления муниципальными финансами за 2018 год</vt:lpstr>
      <vt:lpstr>Основные характеристики исполнения районного бюджета за 2018 год, тыс. рублей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ФЕДЕРАЦИЯ КРАСНОЯРСКИЙ КРАЙ                                                       БОГУЧАНСКИЙ РАЙОН</dc:title>
  <dc:creator>Userrfu</dc:creator>
  <cp:lastModifiedBy>Userrfu</cp:lastModifiedBy>
  <cp:revision>105</cp:revision>
  <dcterms:created xsi:type="dcterms:W3CDTF">2019-05-16T03:40:48Z</dcterms:created>
  <dcterms:modified xsi:type="dcterms:W3CDTF">2019-06-24T04:07:49Z</dcterms:modified>
</cp:coreProperties>
</file>