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21" r:id="rId3"/>
    <p:sldId id="323" r:id="rId4"/>
    <p:sldId id="322" r:id="rId5"/>
    <p:sldId id="319" r:id="rId6"/>
    <p:sldId id="320" r:id="rId7"/>
    <p:sldId id="324" r:id="rId8"/>
    <p:sldId id="325" r:id="rId9"/>
    <p:sldId id="326" r:id="rId10"/>
    <p:sldId id="327" r:id="rId11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%203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6;&#1072;&#1089;&#1093;&#1086;&#1076;&#1099;%20&#1087;&#1086;%20&#1088;&#1072;&#1079;&#1076;&#1077;&#1083;&#1072;&#1084;%20%202010-2014%20&#1088;&#1072;&#1081;&#1086;&#1085;&#1085;&#1099;&#1081;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7600717975780515"/>
          <c:y val="1.426951839406013E-2"/>
          <c:w val="0.47494005295707886"/>
          <c:h val="0.90068415001843782"/>
        </c:manualLayout>
      </c:layout>
      <c:barChart>
        <c:barDir val="bar"/>
        <c:grouping val="clustered"/>
        <c:ser>
          <c:idx val="0"/>
          <c:order val="0"/>
          <c:tx>
            <c:strRef>
              <c:f>Лист1!$C$5</c:f>
              <c:strCache>
                <c:ptCount val="1"/>
                <c:pt idx="0">
                  <c:v>Ассигнования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Лист1!$B$6:$B$17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населения Богучанского района</c:v>
                </c:pt>
                <c:pt idx="2">
                  <c:v>Реформирование и модернизация жилищно-коммунального хозяйства и повышение энергетической эффективности</c:v>
                </c:pt>
                <c:pt idx="3">
                  <c:v>Защита населения и территории Богучанского района от чрезвычайных ситуаций природного и техногенного характера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спорта, в Богучанском районе</c:v>
                </c:pt>
                <c:pt idx="7">
                  <c:v>Развитие инвестиционной, инновационной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Обеспечение доступным и комфортным жильем граждан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Лист1!$C$6:$C$17</c:f>
              <c:numCache>
                <c:formatCode>0</c:formatCode>
                <c:ptCount val="12"/>
                <c:pt idx="0">
                  <c:v>966350</c:v>
                </c:pt>
                <c:pt idx="1">
                  <c:v>343863</c:v>
                </c:pt>
                <c:pt idx="2">
                  <c:v>278857</c:v>
                </c:pt>
                <c:pt idx="3">
                  <c:v>20425</c:v>
                </c:pt>
                <c:pt idx="4">
                  <c:v>165587</c:v>
                </c:pt>
                <c:pt idx="5">
                  <c:v>9521</c:v>
                </c:pt>
                <c:pt idx="6">
                  <c:v>2421</c:v>
                </c:pt>
                <c:pt idx="7">
                  <c:v>4950</c:v>
                </c:pt>
                <c:pt idx="8">
                  <c:v>27351</c:v>
                </c:pt>
                <c:pt idx="9">
                  <c:v>16774</c:v>
                </c:pt>
                <c:pt idx="10">
                  <c:v>119947</c:v>
                </c:pt>
                <c:pt idx="11">
                  <c:v>1819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Расход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Лист1!$B$6:$B$17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населения Богучанского района</c:v>
                </c:pt>
                <c:pt idx="2">
                  <c:v>Реформирование и модернизация жилищно-коммунального хозяйства и повышение энергетической эффективности</c:v>
                </c:pt>
                <c:pt idx="3">
                  <c:v>Защита населения и территории Богучанского района от чрезвычайных ситуаций природного и техногенного характера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спорта, в Богучанском районе</c:v>
                </c:pt>
                <c:pt idx="7">
                  <c:v>Развитие инвестиционной, инновационной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Обеспечение доступным и комфортным жильем граждан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Лист1!$D$6:$D$17</c:f>
              <c:numCache>
                <c:formatCode>0</c:formatCode>
                <c:ptCount val="12"/>
                <c:pt idx="0">
                  <c:v>934706</c:v>
                </c:pt>
                <c:pt idx="1">
                  <c:v>330955</c:v>
                </c:pt>
                <c:pt idx="2">
                  <c:v>210607</c:v>
                </c:pt>
                <c:pt idx="3">
                  <c:v>20425</c:v>
                </c:pt>
                <c:pt idx="4">
                  <c:v>165585</c:v>
                </c:pt>
                <c:pt idx="5">
                  <c:v>7364</c:v>
                </c:pt>
                <c:pt idx="6">
                  <c:v>2144</c:v>
                </c:pt>
                <c:pt idx="7">
                  <c:v>4938</c:v>
                </c:pt>
                <c:pt idx="8">
                  <c:v>27325</c:v>
                </c:pt>
                <c:pt idx="9">
                  <c:v>94793</c:v>
                </c:pt>
                <c:pt idx="10">
                  <c:v>119874</c:v>
                </c:pt>
                <c:pt idx="11">
                  <c:v>1767</c:v>
                </c:pt>
              </c:numCache>
            </c:numRef>
          </c:val>
        </c:ser>
        <c:dLbls/>
        <c:gapWidth val="46"/>
        <c:axId val="85434368"/>
        <c:axId val="85435904"/>
      </c:barChart>
      <c:catAx>
        <c:axId val="85434368"/>
        <c:scaling>
          <c:orientation val="minMax"/>
        </c:scaling>
        <c:axPos val="l"/>
        <c:numFmt formatCode="General" sourceLinked="0"/>
        <c:tickLblPos val="nextTo"/>
        <c:crossAx val="85435904"/>
        <c:crosses val="autoZero"/>
        <c:auto val="1"/>
        <c:lblAlgn val="ctr"/>
        <c:lblOffset val="100"/>
      </c:catAx>
      <c:valAx>
        <c:axId val="85435904"/>
        <c:scaling>
          <c:orientation val="minMax"/>
          <c:max val="1000000"/>
        </c:scaling>
        <c:axPos val="b"/>
        <c:majorGridlines/>
        <c:numFmt formatCode="0" sourceLinked="1"/>
        <c:tickLblPos val="nextTo"/>
        <c:crossAx val="85434368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165139058623162"/>
          <c:y val="5.9209088008703094E-2"/>
          <c:w val="0.12468927063659603"/>
          <c:h val="0.10514001865469295"/>
        </c:manualLayout>
      </c:layout>
    </c:legend>
    <c:plotVisOnly val="1"/>
    <c:dispBlanksAs val="gap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Лист1!$B$18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4.448955121102649E-2"/>
                  <c:y val="-4.832035405503067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600425778517104E-2"/>
                  <c:y val="9.664070811005780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711300346007487E-2"/>
                  <c:y val="-2.41601770275144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11300346007603E-2"/>
                  <c:y val="-8.858629241114377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4780379757604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889125432509504E-2"/>
                  <c:y val="2.416017702751467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Лист1!$C$16:$H$17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Лист1!$C$18:$H$18</c:f>
              <c:numCache>
                <c:formatCode>0</c:formatCode>
                <c:ptCount val="6"/>
                <c:pt idx="0">
                  <c:v>1407384</c:v>
                </c:pt>
                <c:pt idx="1">
                  <c:v>1458782</c:v>
                </c:pt>
                <c:pt idx="2">
                  <c:v>1646652</c:v>
                </c:pt>
                <c:pt idx="3">
                  <c:v>1697916</c:v>
                </c:pt>
                <c:pt idx="4">
                  <c:v>1883532</c:v>
                </c:pt>
                <c:pt idx="5">
                  <c:v>2028461</c:v>
                </c:pt>
              </c:numCache>
            </c:numRef>
          </c:val>
        </c:ser>
        <c:ser>
          <c:idx val="1"/>
          <c:order val="1"/>
          <c:tx>
            <c:strRef>
              <c:f>Лист1!$B$19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13117261245247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011513235266155E-2"/>
                  <c:y val="2.41601770275135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655863062262355E-2"/>
                  <c:y val="2.416017702751357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3475259505585E-3"/>
                  <c:y val="4.832035405502890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300212889258434E-2"/>
                  <c:y val="4.832035405502890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200851557034207E-2"/>
                  <c:y val="7.2480531082543369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Лист1!$C$16:$H$17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Лист1!$C$19:$H$19</c:f>
              <c:numCache>
                <c:formatCode>0</c:formatCode>
                <c:ptCount val="6"/>
                <c:pt idx="0">
                  <c:v>1412267</c:v>
                </c:pt>
                <c:pt idx="1">
                  <c:v>1459766</c:v>
                </c:pt>
                <c:pt idx="2">
                  <c:v>1617105</c:v>
                </c:pt>
                <c:pt idx="3">
                  <c:v>1713962</c:v>
                </c:pt>
                <c:pt idx="4">
                  <c:v>1891947</c:v>
                </c:pt>
                <c:pt idx="5">
                  <c:v>1899028</c:v>
                </c:pt>
              </c:numCache>
            </c:numRef>
          </c:val>
        </c:ser>
        <c:dLbls/>
        <c:axId val="65336448"/>
        <c:axId val="65337984"/>
      </c:barChart>
      <c:catAx>
        <c:axId val="65336448"/>
        <c:scaling>
          <c:orientation val="minMax"/>
        </c:scaling>
        <c:axPos val="l"/>
        <c:numFmt formatCode="General" sourceLinked="0"/>
        <c:tickLblPos val="nextTo"/>
        <c:crossAx val="65337984"/>
        <c:crosses val="autoZero"/>
        <c:auto val="1"/>
        <c:lblAlgn val="ctr"/>
        <c:lblOffset val="100"/>
      </c:catAx>
      <c:valAx>
        <c:axId val="65337984"/>
        <c:scaling>
          <c:orientation val="minMax"/>
        </c:scaling>
        <c:axPos val="b"/>
        <c:majorGridlines/>
        <c:numFmt formatCode="0" sourceLinked="1"/>
        <c:tickLblPos val="nextTo"/>
        <c:crossAx val="6533644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6006510972465042E-2"/>
          <c:y val="2.552713441196593E-2"/>
          <c:w val="0.80830626519080728"/>
          <c:h val="0.9163367812933064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Лист1!$B$8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1883962210826492E-3"/>
                  <c:y val="-5.33749174068380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29693386894634E-2"/>
                  <c:y val="-6.961945748717979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88396221082649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829693386894634E-2"/>
                  <c:y val="-4.641297165811988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112287718518487E-2"/>
                  <c:y val="4.641297165811988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70990552706619E-3"/>
                  <c:y val="-2.32064858290599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Лист1!$C$7:$H$7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Лист1!$C$8:$H$8</c:f>
              <c:numCache>
                <c:formatCode>0</c:formatCode>
                <c:ptCount val="6"/>
                <c:pt idx="0">
                  <c:v>1484722</c:v>
                </c:pt>
                <c:pt idx="1">
                  <c:v>1529507</c:v>
                </c:pt>
                <c:pt idx="2">
                  <c:v>1728393</c:v>
                </c:pt>
                <c:pt idx="3">
                  <c:v>1794988</c:v>
                </c:pt>
                <c:pt idx="4">
                  <c:v>1988740</c:v>
                </c:pt>
                <c:pt idx="5">
                  <c:v>2141446</c:v>
                </c:pt>
              </c:numCache>
            </c:numRef>
          </c:val>
        </c:ser>
        <c:ser>
          <c:idx val="1"/>
          <c:order val="1"/>
          <c:tx>
            <c:strRef>
              <c:f>Лист1!$B$9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6412971658119882E-3"/>
                  <c:y val="3.01684315777779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8259433162386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18089607977283E-2"/>
                  <c:y val="6.961945748717979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825943316239765E-3"/>
                  <c:y val="2.32064858290599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018089607977172E-2"/>
                  <c:y val="-2.32064858290599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6412971658119875E-2"/>
                  <c:y val="4.641297165811988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Лист1!$C$7:$H$7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Лист1!$C$9:$H$9</c:f>
              <c:numCache>
                <c:formatCode>0</c:formatCode>
                <c:ptCount val="6"/>
                <c:pt idx="0">
                  <c:v>1491385</c:v>
                </c:pt>
                <c:pt idx="1">
                  <c:v>1528880</c:v>
                </c:pt>
                <c:pt idx="2">
                  <c:v>1700971</c:v>
                </c:pt>
                <c:pt idx="3">
                  <c:v>1802318</c:v>
                </c:pt>
                <c:pt idx="4">
                  <c:v>1995253</c:v>
                </c:pt>
                <c:pt idx="5">
                  <c:v>2009991</c:v>
                </c:pt>
              </c:numCache>
            </c:numRef>
          </c:val>
        </c:ser>
        <c:dLbls/>
        <c:axId val="65679360"/>
        <c:axId val="65680896"/>
      </c:barChart>
      <c:catAx>
        <c:axId val="65679360"/>
        <c:scaling>
          <c:orientation val="minMax"/>
        </c:scaling>
        <c:axPos val="l"/>
        <c:numFmt formatCode="General" sourceLinked="1"/>
        <c:tickLblPos val="nextTo"/>
        <c:crossAx val="65680896"/>
        <c:crosses val="autoZero"/>
        <c:auto val="1"/>
        <c:lblAlgn val="ctr"/>
        <c:lblOffset val="100"/>
      </c:catAx>
      <c:valAx>
        <c:axId val="65680896"/>
        <c:scaling>
          <c:orientation val="minMax"/>
        </c:scaling>
        <c:axPos val="b"/>
        <c:majorGridlines/>
        <c:numFmt formatCode="0" sourceLinked="1"/>
        <c:tickLblPos val="nextTo"/>
        <c:crossAx val="6567936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Лист1!$B$4</c:f>
              <c:strCache>
                <c:ptCount val="1"/>
                <c:pt idx="0">
                  <c:v>Налог на прибыль (доход) организаций, зачисляемый в бюджет субъекта РФ</c:v>
                </c:pt>
              </c:strCache>
            </c:strRef>
          </c:tx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Лист1!$C$4:$I$4</c:f>
              <c:numCache>
                <c:formatCode>General</c:formatCode>
                <c:ptCount val="5"/>
                <c:pt idx="0">
                  <c:v>16081</c:v>
                </c:pt>
                <c:pt idx="1">
                  <c:v>32887.599999999999</c:v>
                </c:pt>
                <c:pt idx="2">
                  <c:v>7998.8</c:v>
                </c:pt>
                <c:pt idx="3" formatCode="0.0">
                  <c:v>6945.9290000000001</c:v>
                </c:pt>
                <c:pt idx="4" formatCode="0.0">
                  <c:v>5739.7920000000004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НДФЛ</c:v>
                </c:pt>
              </c:strCache>
            </c:strRef>
          </c:tx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Лист1!$C$5:$I$5</c:f>
              <c:numCache>
                <c:formatCode>General</c:formatCode>
                <c:ptCount val="5"/>
                <c:pt idx="0">
                  <c:v>161670</c:v>
                </c:pt>
                <c:pt idx="1">
                  <c:v>175062.7</c:v>
                </c:pt>
                <c:pt idx="2">
                  <c:v>616100.5</c:v>
                </c:pt>
                <c:pt idx="3" formatCode="0.0">
                  <c:v>660605.11300000001</c:v>
                </c:pt>
                <c:pt idx="4" formatCode="0.0">
                  <c:v>759949.29499999923</c:v>
                </c:pt>
              </c:numCache>
            </c:numRef>
          </c:val>
        </c:ser>
        <c:ser>
          <c:idx val="2"/>
          <c:order val="2"/>
          <c:tx>
            <c:strRef>
              <c:f>Лист1!$B$6</c:f>
              <c:strCache>
                <c:ptCount val="1"/>
                <c:pt idx="0">
                  <c:v>Единый налог на вменённый доход для определённых видов деятельности</c:v>
                </c:pt>
              </c:strCache>
            </c:strRef>
          </c:tx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Лист1!$C$6:$I$6</c:f>
              <c:numCache>
                <c:formatCode>General</c:formatCode>
                <c:ptCount val="5"/>
                <c:pt idx="0">
                  <c:v>18027</c:v>
                </c:pt>
                <c:pt idx="1">
                  <c:v>21180.400000000001</c:v>
                </c:pt>
                <c:pt idx="2">
                  <c:v>27183.5</c:v>
                </c:pt>
                <c:pt idx="3" formatCode="0.0">
                  <c:v>24585.947260000001</c:v>
                </c:pt>
                <c:pt idx="4" formatCode="0.0">
                  <c:v>27117.551329999984</c:v>
                </c:pt>
              </c:numCache>
            </c:numRef>
          </c:val>
        </c:ser>
        <c:ser>
          <c:idx val="3"/>
          <c:order val="3"/>
          <c:tx>
            <c:strRef>
              <c:f>Лист1!$B$7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Лист1!$C$7:$I$7</c:f>
              <c:numCache>
                <c:formatCode>General</c:formatCode>
                <c:ptCount val="5"/>
                <c:pt idx="0">
                  <c:v>63451</c:v>
                </c:pt>
                <c:pt idx="1">
                  <c:v>55468.9</c:v>
                </c:pt>
                <c:pt idx="2">
                  <c:v>47118.3</c:v>
                </c:pt>
                <c:pt idx="3" formatCode="0.0">
                  <c:v>37850.17</c:v>
                </c:pt>
                <c:pt idx="4" formatCode="0.0">
                  <c:v>53034.239999999998</c:v>
                </c:pt>
              </c:numCache>
            </c:numRef>
          </c:val>
        </c:ser>
        <c:dLbls/>
        <c:shape val="box"/>
        <c:axId val="85972480"/>
        <c:axId val="85974016"/>
        <c:axId val="0"/>
      </c:bar3DChart>
      <c:catAx>
        <c:axId val="85972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974016"/>
        <c:crosses val="autoZero"/>
        <c:auto val="1"/>
        <c:lblAlgn val="ctr"/>
        <c:lblOffset val="100"/>
      </c:catAx>
      <c:valAx>
        <c:axId val="85974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5972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Лист1!$G$2:$G$3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strRef>
              <c:f>Лист1!$F$4:$F$10</c:f>
              <c:strCache>
                <c:ptCount val="7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исполнено</c:v>
                </c:pt>
                <c:pt idx="4">
                  <c:v>первоначальный план</c:v>
                </c:pt>
                <c:pt idx="5">
                  <c:v>уточненный план</c:v>
                </c:pt>
                <c:pt idx="6">
                  <c:v>исполнено</c:v>
                </c:pt>
              </c:strCache>
            </c:strRef>
          </c:cat>
          <c:val>
            <c:numRef>
              <c:f>Лист1!$G$4:$G$10</c:f>
              <c:numCache>
                <c:formatCode>General</c:formatCode>
                <c:ptCount val="7"/>
                <c:pt idx="0">
                  <c:v>897658.4</c:v>
                </c:pt>
                <c:pt idx="1">
                  <c:v>954343.4</c:v>
                </c:pt>
                <c:pt idx="2">
                  <c:v>1010220.9</c:v>
                </c:pt>
                <c:pt idx="4">
                  <c:v>788665.37</c:v>
                </c:pt>
                <c:pt idx="5">
                  <c:v>834389.71</c:v>
                </c:pt>
                <c:pt idx="6">
                  <c:v>879600.67999999924</c:v>
                </c:pt>
              </c:numCache>
            </c:numRef>
          </c:val>
        </c:ser>
        <c:ser>
          <c:idx val="1"/>
          <c:order val="1"/>
          <c:tx>
            <c:strRef>
              <c:f>Лист1!$H$2:$H$3</c:f>
              <c:strCache>
                <c:ptCount val="1"/>
                <c:pt idx="0">
                  <c:v>Межбюджетные трансферты из других бюджетов</c:v>
                </c:pt>
              </c:strCache>
            </c:strRef>
          </c:tx>
          <c:cat>
            <c:strRef>
              <c:f>Лист1!$F$4:$F$10</c:f>
              <c:strCache>
                <c:ptCount val="7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исполнено</c:v>
                </c:pt>
                <c:pt idx="4">
                  <c:v>первоначальный план</c:v>
                </c:pt>
                <c:pt idx="5">
                  <c:v>уточненный план</c:v>
                </c:pt>
                <c:pt idx="6">
                  <c:v>исполнено</c:v>
                </c:pt>
              </c:strCache>
            </c:strRef>
          </c:cat>
          <c:val>
            <c:numRef>
              <c:f>Лист1!$H$4:$H$10</c:f>
              <c:numCache>
                <c:formatCode>General</c:formatCode>
                <c:ptCount val="7"/>
                <c:pt idx="0">
                  <c:v>1059608.7</c:v>
                </c:pt>
                <c:pt idx="1">
                  <c:v>1151479.6000000001</c:v>
                </c:pt>
                <c:pt idx="2">
                  <c:v>1131224.8</c:v>
                </c:pt>
                <c:pt idx="4">
                  <c:v>1075604.4000000004</c:v>
                </c:pt>
                <c:pt idx="5">
                  <c:v>1169115.5</c:v>
                </c:pt>
                <c:pt idx="6">
                  <c:v>1148860.6000000001</c:v>
                </c:pt>
              </c:numCache>
            </c:numRef>
          </c:val>
        </c:ser>
        <c:dLbls/>
        <c:shape val="box"/>
        <c:axId val="86127360"/>
        <c:axId val="86128896"/>
        <c:axId val="0"/>
      </c:bar3DChart>
      <c:catAx>
        <c:axId val="861273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6128896"/>
        <c:crosses val="autoZero"/>
        <c:auto val="1"/>
        <c:lblAlgn val="ctr"/>
        <c:lblOffset val="100"/>
      </c:catAx>
      <c:valAx>
        <c:axId val="86128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6127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РЦП!$B$23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РЦП!$C$23:$G$23</c:f>
              <c:numCache>
                <c:formatCode>#,##0.0;[Red]\-#,##0.0;"-"</c:formatCode>
                <c:ptCount val="5"/>
                <c:pt idx="0" formatCode="General">
                  <c:v>193566.6</c:v>
                </c:pt>
                <c:pt idx="1">
                  <c:v>234556.7</c:v>
                </c:pt>
                <c:pt idx="2">
                  <c:v>278409.90000000002</c:v>
                </c:pt>
                <c:pt idx="3">
                  <c:v>265726.90000000002</c:v>
                </c:pt>
                <c:pt idx="4">
                  <c:v>223210.9</c:v>
                </c:pt>
              </c:numCache>
            </c:numRef>
          </c:val>
        </c:ser>
        <c:ser>
          <c:idx val="1"/>
          <c:order val="1"/>
          <c:tx>
            <c:strRef>
              <c:f>РЦП!$B$24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РЦП!$C$24:$G$24</c:f>
              <c:numCache>
                <c:formatCode>#,##0.0;[Red]\-#,##0.0;"-"</c:formatCode>
                <c:ptCount val="5"/>
                <c:pt idx="0" formatCode="General">
                  <c:v>556737.30000000005</c:v>
                </c:pt>
                <c:pt idx="1">
                  <c:v>692478.3</c:v>
                </c:pt>
                <c:pt idx="2">
                  <c:v>761490.4</c:v>
                </c:pt>
                <c:pt idx="3">
                  <c:v>910489.8</c:v>
                </c:pt>
                <c:pt idx="4">
                  <c:v>958727.1</c:v>
                </c:pt>
              </c:numCache>
            </c:numRef>
          </c:val>
        </c:ser>
        <c:ser>
          <c:idx val="2"/>
          <c:order val="2"/>
          <c:tx>
            <c:strRef>
              <c:f>РЦП!$B$25</c:f>
              <c:strCache>
                <c:ptCount val="1"/>
                <c:pt idx="0">
                  <c:v>Здравоохранение</c:v>
                </c:pt>
              </c:strCache>
            </c:strRef>
          </c:tx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РЦП!$C$25:$G$25</c:f>
              <c:numCache>
                <c:formatCode>#,##0.0;[Red]\-#,##0.0;"-"</c:formatCode>
                <c:ptCount val="5"/>
                <c:pt idx="0" formatCode="General">
                  <c:v>216389.6</c:v>
                </c:pt>
                <c:pt idx="1">
                  <c:v>117368.4</c:v>
                </c:pt>
                <c:pt idx="2">
                  <c:v>38754.400000000001</c:v>
                </c:pt>
                <c:pt idx="3">
                  <c:v>14184.2</c:v>
                </c:pt>
                <c:pt idx="4">
                  <c:v>60</c:v>
                </c:pt>
              </c:numCache>
            </c:numRef>
          </c:val>
        </c:ser>
        <c:ser>
          <c:idx val="3"/>
          <c:order val="3"/>
          <c:tx>
            <c:strRef>
              <c:f>РЦП!$B$26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РЦП!$C$26:$G$26</c:f>
              <c:numCache>
                <c:formatCode>#,##0.0;[Red]\-#,##0.0;"-"</c:formatCode>
                <c:ptCount val="5"/>
                <c:pt idx="0" formatCode="General">
                  <c:v>276647.5</c:v>
                </c:pt>
                <c:pt idx="1">
                  <c:v>325145.90000000002</c:v>
                </c:pt>
                <c:pt idx="2">
                  <c:v>327353</c:v>
                </c:pt>
                <c:pt idx="3">
                  <c:v>354978.4</c:v>
                </c:pt>
                <c:pt idx="4">
                  <c:v>354137.7</c:v>
                </c:pt>
              </c:numCache>
            </c:numRef>
          </c:val>
        </c:ser>
        <c:ser>
          <c:idx val="4"/>
          <c:order val="4"/>
          <c:tx>
            <c:strRef>
              <c:f>РЦП!$B$27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РЦП!$C$27:$G$27</c:f>
              <c:numCache>
                <c:formatCode>#,##0.0;[Red]\-#,##0.0;"-"</c:formatCode>
                <c:ptCount val="5"/>
                <c:pt idx="0" formatCode="General">
                  <c:v>55025.599999999999</c:v>
                </c:pt>
                <c:pt idx="1">
                  <c:v>68245.7</c:v>
                </c:pt>
                <c:pt idx="2">
                  <c:v>81654.600000000006</c:v>
                </c:pt>
                <c:pt idx="3">
                  <c:v>100908.7</c:v>
                </c:pt>
                <c:pt idx="4">
                  <c:v>131641.29999999999</c:v>
                </c:pt>
              </c:numCache>
            </c:numRef>
          </c:val>
        </c:ser>
        <c:dLbls/>
        <c:shape val="box"/>
        <c:axId val="86228352"/>
        <c:axId val="86090880"/>
        <c:axId val="0"/>
      </c:bar3DChart>
      <c:catAx>
        <c:axId val="86228352"/>
        <c:scaling>
          <c:orientation val="minMax"/>
        </c:scaling>
        <c:axPos val="b"/>
        <c:numFmt formatCode="General" sourceLinked="1"/>
        <c:tickLblPos val="nextTo"/>
        <c:crossAx val="86090880"/>
        <c:crosses val="autoZero"/>
        <c:auto val="1"/>
        <c:lblAlgn val="ctr"/>
        <c:lblOffset val="100"/>
      </c:catAx>
      <c:valAx>
        <c:axId val="86090880"/>
        <c:scaling>
          <c:orientation val="minMax"/>
        </c:scaling>
        <c:axPos val="l"/>
        <c:majorGridlines/>
        <c:numFmt formatCode="General" sourceLinked="1"/>
        <c:tickLblPos val="nextTo"/>
        <c:crossAx val="862283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b="1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Лист1!$C$5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Лист1!$B$6:$B$12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Прочие расходы</c:v>
                </c:pt>
                <c:pt idx="6">
                  <c:v>Всего расходы</c:v>
                </c:pt>
              </c:strCache>
            </c:strRef>
          </c:cat>
          <c:val>
            <c:numRef>
              <c:f>Лист1!$C$6:$C$12</c:f>
              <c:numCache>
                <c:formatCode>#,##0.0;[Red]\-#,##0.0;"-"</c:formatCode>
                <c:ptCount val="7"/>
                <c:pt idx="0">
                  <c:v>153952.1</c:v>
                </c:pt>
                <c:pt idx="1">
                  <c:v>310612.3</c:v>
                </c:pt>
                <c:pt idx="2">
                  <c:v>910546.7</c:v>
                </c:pt>
                <c:pt idx="3">
                  <c:v>136132.5</c:v>
                </c:pt>
                <c:pt idx="4">
                  <c:v>355300.3</c:v>
                </c:pt>
                <c:pt idx="5" formatCode="General">
                  <c:v>128709.5</c:v>
                </c:pt>
                <c:pt idx="6" formatCode="General">
                  <c:v>1995253.4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Лист1!$B$6:$B$12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Прочие расходы</c:v>
                </c:pt>
                <c:pt idx="6">
                  <c:v>Всего расходы</c:v>
                </c:pt>
              </c:strCache>
            </c:strRef>
          </c:cat>
          <c:val>
            <c:numRef>
              <c:f>Лист1!$D$6:$D$12</c:f>
              <c:numCache>
                <c:formatCode>#,##0.0;[Red]\-#,##0.0;"-"</c:formatCode>
                <c:ptCount val="7"/>
                <c:pt idx="0">
                  <c:v>161195</c:v>
                </c:pt>
                <c:pt idx="1">
                  <c:v>272392.3</c:v>
                </c:pt>
                <c:pt idx="2">
                  <c:v>958824.2</c:v>
                </c:pt>
                <c:pt idx="3">
                  <c:v>156719.79999999999</c:v>
                </c:pt>
                <c:pt idx="4">
                  <c:v>354531.6</c:v>
                </c:pt>
                <c:pt idx="5" formatCode="General">
                  <c:v>106327.7</c:v>
                </c:pt>
                <c:pt idx="6" formatCode="General">
                  <c:v>2009990.6</c:v>
                </c:pt>
              </c:numCache>
            </c:numRef>
          </c:val>
        </c:ser>
        <c:dLbls/>
        <c:shape val="box"/>
        <c:axId val="86310912"/>
        <c:axId val="86312448"/>
        <c:axId val="0"/>
      </c:bar3DChart>
      <c:catAx>
        <c:axId val="86310912"/>
        <c:scaling>
          <c:orientation val="minMax"/>
        </c:scaling>
        <c:axPos val="b"/>
        <c:numFmt formatCode="General" sourceLinked="0"/>
        <c:tickLblPos val="nextTo"/>
        <c:crossAx val="86312448"/>
        <c:crosses val="autoZero"/>
        <c:auto val="1"/>
        <c:lblAlgn val="ctr"/>
        <c:lblOffset val="100"/>
      </c:catAx>
      <c:valAx>
        <c:axId val="86312448"/>
        <c:scaling>
          <c:orientation val="minMax"/>
          <c:max val="2200000"/>
        </c:scaling>
        <c:axPos val="l"/>
        <c:majorGridlines/>
        <c:numFmt formatCode="#,##0.0;[Red]\-#,##0.0;&quot;-&quot;" sourceLinked="1"/>
        <c:tickLblPos val="nextTo"/>
        <c:crossAx val="86310912"/>
        <c:crosses val="autoZero"/>
        <c:crossBetween val="between"/>
        <c:majorUnit val="200000"/>
        <c:minorUnit val="50000"/>
      </c:valAx>
    </c:plotArea>
    <c:legend>
      <c:legendPos val="r"/>
    </c:legend>
    <c:plotVisOnly val="1"/>
    <c:dispBlanksAs val="gap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Лист1!$C$17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Лист1!$B$18:$B$25</c:f>
              <c:strCache>
                <c:ptCount val="8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Прочие расходы</c:v>
                </c:pt>
                <c:pt idx="7">
                  <c:v>Всего расходы</c:v>
                </c:pt>
              </c:strCache>
            </c:strRef>
          </c:cat>
          <c:val>
            <c:numRef>
              <c:f>Лист1!$C$18:$C$25</c:f>
              <c:numCache>
                <c:formatCode>#,##0.0;[Red]\-#,##0.0;"-"</c:formatCode>
                <c:ptCount val="8"/>
                <c:pt idx="0">
                  <c:v>69157.399999999994</c:v>
                </c:pt>
                <c:pt idx="1">
                  <c:v>265726.90000000002</c:v>
                </c:pt>
                <c:pt idx="2">
                  <c:v>910489.8</c:v>
                </c:pt>
                <c:pt idx="3">
                  <c:v>100908.7</c:v>
                </c:pt>
                <c:pt idx="4">
                  <c:v>354978.4</c:v>
                </c:pt>
                <c:pt idx="5">
                  <c:v>96756.9</c:v>
                </c:pt>
                <c:pt idx="6" formatCode="General">
                  <c:v>93929.2</c:v>
                </c:pt>
                <c:pt idx="7" formatCode="General">
                  <c:v>1891947.3</c:v>
                </c:pt>
              </c:numCache>
            </c:numRef>
          </c:val>
        </c:ser>
        <c:ser>
          <c:idx val="1"/>
          <c:order val="1"/>
          <c:tx>
            <c:strRef>
              <c:f>Лист1!$D$17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Лист1!$B$18:$B$25</c:f>
              <c:strCache>
                <c:ptCount val="8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Прочие расходы</c:v>
                </c:pt>
                <c:pt idx="7">
                  <c:v>Всего расходы</c:v>
                </c:pt>
              </c:strCache>
            </c:strRef>
          </c:cat>
          <c:val>
            <c:numRef>
              <c:f>Лист1!$D$18:$D$25</c:f>
              <c:numCache>
                <c:formatCode>#,##0.0;[Red]\-#,##0.0;"-"</c:formatCode>
                <c:ptCount val="8"/>
                <c:pt idx="0">
                  <c:v>68599.600000000006</c:v>
                </c:pt>
                <c:pt idx="1">
                  <c:v>223210.9</c:v>
                </c:pt>
                <c:pt idx="2">
                  <c:v>958727.1</c:v>
                </c:pt>
                <c:pt idx="3">
                  <c:v>131641.29999999999</c:v>
                </c:pt>
                <c:pt idx="4">
                  <c:v>354137.7</c:v>
                </c:pt>
                <c:pt idx="5">
                  <c:v>101258.2</c:v>
                </c:pt>
                <c:pt idx="6" formatCode="General">
                  <c:v>61453.8</c:v>
                </c:pt>
                <c:pt idx="7" formatCode="General">
                  <c:v>1899028.6</c:v>
                </c:pt>
              </c:numCache>
            </c:numRef>
          </c:val>
        </c:ser>
        <c:dLbls/>
        <c:shape val="box"/>
        <c:axId val="86436864"/>
        <c:axId val="86446848"/>
        <c:axId val="0"/>
      </c:bar3DChart>
      <c:catAx>
        <c:axId val="86436864"/>
        <c:scaling>
          <c:orientation val="minMax"/>
        </c:scaling>
        <c:axPos val="b"/>
        <c:numFmt formatCode="General" sourceLinked="0"/>
        <c:tickLblPos val="nextTo"/>
        <c:crossAx val="86446848"/>
        <c:crosses val="autoZero"/>
        <c:auto val="1"/>
        <c:lblAlgn val="ctr"/>
        <c:lblOffset val="100"/>
      </c:catAx>
      <c:valAx>
        <c:axId val="86446848"/>
        <c:scaling>
          <c:orientation val="minMax"/>
        </c:scaling>
        <c:axPos val="l"/>
        <c:majorGridlines/>
        <c:numFmt formatCode="#,##0.0;[Red]\-#,##0.0;&quot;-&quot;" sourceLinked="1"/>
        <c:tickLblPos val="nextTo"/>
        <c:crossAx val="8643686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b="1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0.80833</cdr:x>
      <cdr:y>0.16883</cdr:y>
    </cdr:from>
    <cdr:to>
      <cdr:x>0.82249</cdr:x>
      <cdr:y>0.19481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84776" y="936104"/>
          <a:ext cx="122312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92D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0.83705</cdr:x>
      <cdr:y>0.00437</cdr:y>
    </cdr:from>
    <cdr:to>
      <cdr:x>1</cdr:x>
      <cdr:y>0.07186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71238" y="23942"/>
          <a:ext cx="133767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т</a:t>
          </a:r>
          <a:r>
            <a:rPr lang="ru-RU" dirty="0" smtClean="0"/>
            <a:t>ыс. рублей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0.83193</cdr:x>
      <cdr:y>0.01618</cdr:y>
    </cdr:from>
    <cdr:to>
      <cdr:x>0.98804</cdr:x>
      <cdr:y>0.08644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85029"/>
          <a:ext cx="133767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т</a:t>
          </a:r>
          <a:r>
            <a:rPr lang="ru-RU" dirty="0" smtClean="0"/>
            <a:t>ыс. рублей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0.04545</cdr:x>
      <cdr:y>0.55492</cdr:y>
    </cdr:from>
    <cdr:to>
      <cdr:x>0.1656</cdr:x>
      <cdr:y>0.60554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036874"/>
          <a:ext cx="95167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/>
            <a:t>т</a:t>
          </a:r>
          <a:r>
            <a:rPr lang="ru-RU" sz="1200" dirty="0" smtClean="0"/>
            <a:t>ыс. рублей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1B91E67-F31D-4E49-BB43-AFF84690C68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574D01-4A27-4507-977E-481555082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8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60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19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97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44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42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2628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391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8945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064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76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D65C-E372-429E-B27C-E7C2D4277DCD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7C89-4C96-4B8D-8747-B31197C3B733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852-0606-4590-8E18-A1D86A0DEC17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A0B1-27E6-49BE-9934-0F27B8C05E5D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A589-D064-4F51-B861-646DA784C2A6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DED-B3A7-4DD8-BE81-A7E65A7F95EC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D2C-3360-4985-BD50-033483AF4EB4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D72-0B9D-4781-9F0E-A573A2EF4057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DDB5-10C9-4F4E-B669-A881BCC879CE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416B-5603-4084-8622-CE17FEF9F980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B41C-DDEE-413B-B428-593C856673AA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85A-24CB-4753-811D-62840ADF991F}" type="datetime1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ИТОГИ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ИСПОЛНЕНИЯ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РАЙОННОГО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БЮДЖЕТА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ЗА 2014 год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04664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endParaRPr lang="ru-RU" sz="9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endParaRPr lang="ru-RU" sz="900" b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522128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БОГУЧАНЫ</a:t>
            </a:r>
            <a:endParaRPr lang="ru-RU" sz="9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10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4231143827"/>
              </p:ext>
            </p:extLst>
          </p:nvPr>
        </p:nvGraphicFramePr>
        <p:xfrm>
          <a:off x="683568" y="1052736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8"/>
          <p:cNvSpPr/>
          <p:nvPr/>
        </p:nvSpPr>
        <p:spPr>
          <a:xfrm rot="10800000" flipV="1">
            <a:off x="2339752" y="349469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2941266" y="3378615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84%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3275856" y="263691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3995936" y="400506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4716016" y="364502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508104" y="407707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6228184" y="407707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6948264" y="980728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4045" y="3985387"/>
            <a:ext cx="951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2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в 2014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1520" y="764704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 rot="10800000" flipV="1">
            <a:off x="7236296" y="1700808"/>
            <a:ext cx="14939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Calibri" pitchFamily="34" charset="0"/>
                <a:cs typeface="Times New Roman" pitchFamily="18" charset="0"/>
              </a:rPr>
              <a:t>Процент выполнения</a:t>
            </a:r>
            <a:endParaRPr lang="ru-RU" sz="1000" b="1" dirty="0" smtClean="0"/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76056" y="5085184"/>
            <a:ext cx="504056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948264" y="553262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4572000" y="465313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76 %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4932040" y="429309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5580112" y="3861048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860032" y="342900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4788024" y="2996952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89 %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4788024" y="2636912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004048" y="2204864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5292080" y="177281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5436096" y="1340768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4788024" y="90872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97 %</a:t>
            </a:r>
            <a:endParaRPr lang="ru-RU" sz="1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3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районного бюджета в 2014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124748"/>
          <a:ext cx="7848872" cy="4752527"/>
        </p:xfrm>
        <a:graphic>
          <a:graphicData uri="http://schemas.openxmlformats.org/drawingml/2006/table">
            <a:tbl>
              <a:tblPr/>
              <a:tblGrid>
                <a:gridCol w="3490566"/>
                <a:gridCol w="1058937"/>
                <a:gridCol w="1196205"/>
                <a:gridCol w="941276"/>
                <a:gridCol w="1161888"/>
              </a:tblGrid>
              <a:tr h="75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ПОКАЗАТЕЛЬ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Первая редакция</a:t>
                      </a:r>
                    </a:p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Уточненный план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выполнения</a:t>
                      </a:r>
                    </a:p>
                    <a:p>
                      <a:pPr algn="ctr" fontAlgn="b"/>
                      <a:endParaRPr lang="ru-RU" sz="11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1860341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2028461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(налоговые и неналоговые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788665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834390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879601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Безвозмездные поступления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1071676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1169115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1148860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1870831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2026743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1899029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569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муниципальных</a:t>
                      </a: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программ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1803336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1957865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1835169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Прочие расходы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ДЕФИЦИТ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свыше 100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98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Источники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финансирования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дефицита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-10490</a:t>
                      </a:r>
                    </a:p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-23238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628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 Изменение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остатков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средств 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на счетах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10490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23238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4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параметров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398272504"/>
              </p:ext>
            </p:extLst>
          </p:nvPr>
        </p:nvGraphicFramePr>
        <p:xfrm>
          <a:off x="611560" y="980728"/>
          <a:ext cx="79928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6296" y="932662"/>
            <a:ext cx="13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5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параметров консолидированного бюджета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0042753"/>
              </p:ext>
            </p:extLst>
          </p:nvPr>
        </p:nvGraphicFramePr>
        <p:xfrm>
          <a:off x="467544" y="908720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6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2010-2014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95521839"/>
              </p:ext>
            </p:extLst>
          </p:nvPr>
        </p:nvGraphicFramePr>
        <p:xfrm>
          <a:off x="827584" y="1196752"/>
          <a:ext cx="741682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7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доходов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89868909"/>
              </p:ext>
            </p:extLst>
          </p:nvPr>
        </p:nvGraphicFramePr>
        <p:xfrm>
          <a:off x="323528" y="1052736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 rot="10800000" flipV="1">
            <a:off x="1259632" y="1165974"/>
            <a:ext cx="1728192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Консолидированный бюджет</a:t>
            </a:r>
            <a:endParaRPr lang="ru-RU" sz="1200" dirty="0" smtClean="0"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283968" y="1181364"/>
            <a:ext cx="1728192" cy="43088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Районный бюджет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627783" y="179569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131839" y="1387689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113%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148064" y="234441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535971" y="1676286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112%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8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расходов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2010-2014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408193206"/>
              </p:ext>
            </p:extLst>
          </p:nvPr>
        </p:nvGraphicFramePr>
        <p:xfrm>
          <a:off x="683568" y="1124744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9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консолидированного 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57551595"/>
              </p:ext>
            </p:extLst>
          </p:nvPr>
        </p:nvGraphicFramePr>
        <p:xfrm>
          <a:off x="683568" y="1052736"/>
          <a:ext cx="79208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 rot="10800000" flipV="1">
            <a:off x="2267744" y="349802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2951819" y="349802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88%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474831" y="2708920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319972" y="3825991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04048" y="3617431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580112" y="4064808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83%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6444208" y="1412776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101%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290</Words>
  <Application>Microsoft Office PowerPoint</Application>
  <PresentationFormat>Экран (4:3)</PresentationFormat>
  <Paragraphs>156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Фин.управление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291</cp:revision>
  <dcterms:created xsi:type="dcterms:W3CDTF">2014-02-05T08:33:40Z</dcterms:created>
  <dcterms:modified xsi:type="dcterms:W3CDTF">2023-03-16T10:27:16Z</dcterms:modified>
</cp:coreProperties>
</file>